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2"/>
  </p:sldMasterIdLst>
  <p:notesMasterIdLst>
    <p:notesMasterId r:id="rId24"/>
  </p:notesMasterIdLst>
  <p:sldIdLst>
    <p:sldId id="256" r:id="rId3"/>
    <p:sldId id="257" r:id="rId4"/>
    <p:sldId id="258" r:id="rId5"/>
    <p:sldId id="259" r:id="rId6"/>
    <p:sldId id="269" r:id="rId7"/>
    <p:sldId id="270" r:id="rId8"/>
    <p:sldId id="280" r:id="rId9"/>
    <p:sldId id="281" r:id="rId10"/>
    <p:sldId id="282" r:id="rId11"/>
    <p:sldId id="283" r:id="rId12"/>
    <p:sldId id="284" r:id="rId13"/>
    <p:sldId id="285" r:id="rId14"/>
    <p:sldId id="260" r:id="rId15"/>
    <p:sldId id="261" r:id="rId16"/>
    <p:sldId id="262" r:id="rId17"/>
    <p:sldId id="268" r:id="rId18"/>
    <p:sldId id="263" r:id="rId19"/>
    <p:sldId id="264" r:id="rId20"/>
    <p:sldId id="265" r:id="rId21"/>
    <p:sldId id="266" r:id="rId22"/>
    <p:sldId id="267" r:id="rId23"/>
  </p:sldIdLst>
  <p:sldSz cx="14630400" cy="8229600"/>
  <p:notesSz cx="8229600" cy="14630400"/>
  <p:custDataLst>
    <p:tags r:id="rId25"/>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343"/>
    <a:srgbClr val="ADC1E5"/>
    <a:srgbClr val="FF8585"/>
    <a:srgbClr val="C54EF4"/>
    <a:srgbClr val="4B77C5"/>
    <a:srgbClr val="33CCCC"/>
    <a:srgbClr val="3399FF"/>
    <a:srgbClr val="66FFCC"/>
    <a:srgbClr val="565D7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35" autoAdjust="0"/>
    <p:restoredTop sz="94610"/>
  </p:normalViewPr>
  <p:slideViewPr>
    <p:cSldViewPr snapToGrid="0" snapToObjects="1">
      <p:cViewPr varScale="1">
        <p:scale>
          <a:sx n="93" d="100"/>
          <a:sy n="93" d="100"/>
        </p:scale>
        <p:origin x="-126" y="-114"/>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213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83835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025357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7162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985364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5434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300">
        <p:push dir="u"/>
      </p:transition>
    </mc:Choice>
    <mc:Fallback xmlns="">
      <p:transition>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300">
        <p:push dir="u"/>
      </p:transition>
    </mc:Choice>
    <mc:Fallback xmlns="">
      <p:transition>
        <p:push dir="u"/>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p14:dur="300">
        <p:push dir="u"/>
      </p:transition>
    </mc:Choice>
    <mc:Fallback xmlns="">
      <p:transition>
        <p:push dir="u"/>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xmlns:p14="http://schemas.microsoft.com/office/powerpoint/2010/main">
    <mc:Choice Requires="p14">
      <p:transition p14:dur="300">
        <p:push dir="u"/>
      </p:transition>
    </mc:Choice>
    <mc:Fallback xmlns="">
      <p:transition>
        <p:push dir="u"/>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hyperlink" Target="https://github.com/strive-ion/microbit"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5878286" y="1000647"/>
            <a:ext cx="8028633" cy="6251053"/>
          </a:xfrm>
          <a:prstGeom prst="roundRect">
            <a:avLst>
              <a:gd name="adj" fmla="val 3624"/>
            </a:avLst>
          </a:prstGeom>
          <a:solidFill>
            <a:srgbClr val="252833"/>
          </a:solidFill>
        </p:spPr>
      </p:sp>
      <p:sp>
        <p:nvSpPr>
          <p:cNvPr id="5" name="Text 3"/>
          <p:cNvSpPr/>
          <p:nvPr/>
        </p:nvSpPr>
        <p:spPr>
          <a:xfrm>
            <a:off x="6226501" y="5533866"/>
            <a:ext cx="7477601" cy="710803"/>
          </a:xfrm>
          <a:prstGeom prst="rect">
            <a:avLst/>
          </a:prstGeom>
          <a:noFill/>
        </p:spPr>
        <p:txBody>
          <a:bodyPr wrap="square" rtlCol="0" anchor="t"/>
          <a:lstStyle/>
          <a:p>
            <a:pPr marL="0" indent="0">
              <a:lnSpc>
                <a:spcPts val="2800"/>
              </a:lnSpc>
              <a:buNone/>
            </a:pPr>
            <a:r>
              <a:rPr lang="en-US" sz="2000" dirty="0">
                <a:solidFill>
                  <a:srgbClr val="D6E5EF"/>
                </a:solidFill>
                <a:latin typeface="微软雅黑 Light" panose="020B0502040204020203" pitchFamily="34" charset="-122"/>
                <a:ea typeface="微软雅黑 Light" panose="020B0502040204020203" pitchFamily="34" charset="-122"/>
                <a:cs typeface="Source Sans Pro" pitchFamily="34" charset="-120"/>
              </a:rPr>
              <a:t>15组Microbit科技小组是一个充满创意和技术热情的团队，致力于设计出创新的Microbit作品。</a:t>
            </a:r>
            <a:endParaRPr lang="en-US" sz="2000" dirty="0">
              <a:latin typeface="微软雅黑 Light" panose="020B0502040204020203" pitchFamily="34" charset="-122"/>
              <a:ea typeface="微软雅黑 Light" panose="020B0502040204020203" pitchFamily="34" charset="-122"/>
            </a:endParaRPr>
          </a:p>
        </p:txBody>
      </p:sp>
      <p:pic>
        <p:nvPicPr>
          <p:cNvPr id="6" name="Image 0" descr="preencoded.png"/>
          <p:cNvPicPr>
            <a:picLocks noChangeAspect="1"/>
          </p:cNvPicPr>
          <p:nvPr/>
        </p:nvPicPr>
        <p:blipFill>
          <a:blip r:embed="rId3"/>
          <a:stretch>
            <a:fillRect/>
          </a:stretch>
        </p:blipFill>
        <p:spPr>
          <a:xfrm>
            <a:off x="-368300" y="-247650"/>
            <a:ext cx="5854700" cy="8782050"/>
          </a:xfrm>
          <a:prstGeom prst="rect">
            <a:avLst/>
          </a:prstGeom>
          <a:ln>
            <a:noFill/>
          </a:ln>
          <a:effectLst>
            <a:softEdge rad="112500"/>
          </a:effectLst>
        </p:spPr>
      </p:pic>
      <p:sp>
        <p:nvSpPr>
          <p:cNvPr id="7" name="矩形 6"/>
          <p:cNvSpPr/>
          <p:nvPr/>
        </p:nvSpPr>
        <p:spPr>
          <a:xfrm>
            <a:off x="8959094" y="3116977"/>
            <a:ext cx="4637012" cy="2585323"/>
          </a:xfrm>
          <a:prstGeom prst="rect">
            <a:avLst/>
          </a:prstGeom>
          <a:noFill/>
        </p:spPr>
        <p:txBody>
          <a:bodyPr wrap="square" lIns="91440" tIns="45720" rIns="91440" bIns="45720">
            <a:spAutoFit/>
          </a:bodyPr>
          <a:lstStyle/>
          <a:p>
            <a:r>
              <a:rPr lang="en-US" sz="5400" b="1" cap="none" spc="0"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Lora" pitchFamily="34" charset="-120"/>
              </a:rPr>
              <a:t>Microbit科技小组15组设计作品介绍</a:t>
            </a:r>
            <a:endParaRPr lang="zh-CN" altLang="en-US" sz="5400" b="1" cap="none" spc="0"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42" presetClass="entr" presetSubtype="0" fill="hold" grpId="0" nodeType="afterEffect">
                                  <p:stCondLst>
                                    <p:cond delay="3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600"/>
                                        <p:tgtEl>
                                          <p:spTgt spid="7"/>
                                        </p:tgtEl>
                                      </p:cBhvr>
                                    </p:animEffect>
                                    <p:anim calcmode="lin" valueType="num">
                                      <p:cBhvr>
                                        <p:cTn id="15" dur="600" fill="hold"/>
                                        <p:tgtEl>
                                          <p:spTgt spid="7"/>
                                        </p:tgtEl>
                                        <p:attrNameLst>
                                          <p:attrName>ppt_x</p:attrName>
                                        </p:attrNameLst>
                                      </p:cBhvr>
                                      <p:tavLst>
                                        <p:tav tm="0">
                                          <p:val>
                                            <p:strVal val="#ppt_x"/>
                                          </p:val>
                                        </p:tav>
                                        <p:tav tm="100000">
                                          <p:val>
                                            <p:strVal val="#ppt_x"/>
                                          </p:val>
                                        </p:tav>
                                      </p:tavLst>
                                    </p:anim>
                                    <p:anim calcmode="lin" valueType="num">
                                      <p:cBhvr>
                                        <p:cTn id="16" dur="6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3.33333E-6 3.2716E-6 L -3.33333E-6 -0.17304 " pathEditMode="relative" rAng="0" ptsTypes="AA">
                                      <p:cBhvr>
                                        <p:cTn id="20" dur="1000" fill="hold"/>
                                        <p:tgtEl>
                                          <p:spTgt spid="7"/>
                                        </p:tgtEl>
                                        <p:attrNameLst>
                                          <p:attrName>ppt_x</p:attrName>
                                          <p:attrName>ppt_y</p:attrName>
                                        </p:attrNameLst>
                                      </p:cBhvr>
                                      <p:rCtr x="0" y="-8661"/>
                                    </p:animMotion>
                                  </p:childTnLst>
                                </p:cTn>
                              </p:par>
                              <p:par>
                                <p:cTn id="21" presetID="42" presetClass="entr" presetSubtype="0" fill="hold" grpId="0" nodeType="withEffect">
                                  <p:stCondLst>
                                    <p:cond delay="75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anim calcmode="lin" valueType="num">
                                      <p:cBhvr>
                                        <p:cTn id="24" dur="500" fill="hold"/>
                                        <p:tgtEl>
                                          <p:spTgt spid="5"/>
                                        </p:tgtEl>
                                        <p:attrNameLst>
                                          <p:attrName>ppt_x</p:attrName>
                                        </p:attrNameLst>
                                      </p:cBhvr>
                                      <p:tavLst>
                                        <p:tav tm="0">
                                          <p:val>
                                            <p:strVal val="#ppt_x"/>
                                          </p:val>
                                        </p:tav>
                                        <p:tav tm="100000">
                                          <p:val>
                                            <p:strVal val="#ppt_x"/>
                                          </p:val>
                                        </p:tav>
                                      </p:tavLst>
                                    </p:anim>
                                    <p:anim calcmode="lin" valueType="num">
                                      <p:cBhvr>
                                        <p:cTn id="25"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7"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3084" y="0"/>
            <a:ext cx="14630400" cy="8229600"/>
          </a:xfrm>
          <a:prstGeom prst="rect">
            <a:avLst/>
          </a:prstGeom>
          <a:solidFill>
            <a:srgbClr val="181A24"/>
          </a:solidFill>
        </p:spPr>
      </p:sp>
      <p:sp>
        <p:nvSpPr>
          <p:cNvPr id="10" name="Shape 3"/>
          <p:cNvSpPr/>
          <p:nvPr/>
        </p:nvSpPr>
        <p:spPr>
          <a:xfrm>
            <a:off x="87086" y="164367"/>
            <a:ext cx="3163014" cy="2079903"/>
          </a:xfrm>
          <a:prstGeom prst="roundRect">
            <a:avLst>
              <a:gd name="adj" fmla="val 5996"/>
            </a:avLst>
          </a:prstGeom>
          <a:solidFill>
            <a:srgbClr val="2F3343"/>
          </a:solidFill>
        </p:spPr>
      </p:sp>
      <p:sp>
        <p:nvSpPr>
          <p:cNvPr id="5" name="Text 2"/>
          <p:cNvSpPr/>
          <p:nvPr/>
        </p:nvSpPr>
        <p:spPr>
          <a:xfrm>
            <a:off x="43544" y="60942"/>
            <a:ext cx="3225799" cy="2185214"/>
          </a:xfrm>
          <a:prstGeom prst="rect">
            <a:avLst/>
          </a:prstGeom>
          <a:noFill/>
        </p:spPr>
        <p:txBody>
          <a:bodyPr wrap="square" lIns="91440" tIns="45720" rIns="91440" bIns="45720">
            <a:spAutoFit/>
          </a:bodyPr>
          <a:lstStyle/>
          <a:p>
            <a:pPr algn="ctr"/>
            <a:r>
              <a:rPr lang="zh-CN" alt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功能</a:t>
            </a:r>
            <a:endParaRPr lang="en-US" altLang="zh-CN"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a:r>
              <a:rPr lang="zh-CN" alt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介绍</a:t>
            </a:r>
            <a:endParaRPr 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9" name="Text 3"/>
          <p:cNvSpPr/>
          <p:nvPr/>
        </p:nvSpPr>
        <p:spPr>
          <a:xfrm>
            <a:off x="76200" y="2434797"/>
            <a:ext cx="14325600" cy="3325923"/>
          </a:xfrm>
          <a:prstGeom prst="rect">
            <a:avLst/>
          </a:prstGeom>
          <a:noFill/>
        </p:spPr>
        <p:txBody>
          <a:bodyPr wrap="square" rtlCol="0" anchor="t"/>
          <a:lstStyle/>
          <a:p>
            <a:pPr>
              <a:lnSpc>
                <a:spcPts val="2800"/>
              </a:lnSpc>
            </a:pPr>
            <a:r>
              <a:rPr lang="zh-CN" altLang="en-US" sz="1900" dirty="0">
                <a:solidFill>
                  <a:schemeClr val="bg1"/>
                </a:solidFill>
                <a:latin typeface="幼圆" pitchFamily="49" charset="-122"/>
                <a:ea typeface="幼圆" pitchFamily="49" charset="-122"/>
              </a:rPr>
              <a:t>第五功能</a:t>
            </a:r>
            <a:r>
              <a:rPr lang="en-US" altLang="zh-CN" sz="1900" dirty="0">
                <a:solidFill>
                  <a:schemeClr val="bg1"/>
                </a:solidFill>
                <a:latin typeface="幼圆" pitchFamily="49" charset="-122"/>
                <a:ea typeface="幼圆" pitchFamily="49" charset="-122"/>
              </a:rPr>
              <a:t>:</a:t>
            </a:r>
            <a:r>
              <a:rPr lang="zh-CN" altLang="en-US" sz="1900" dirty="0">
                <a:solidFill>
                  <a:schemeClr val="bg1"/>
                </a:solidFill>
                <a:latin typeface="幼圆" pitchFamily="49" charset="-122"/>
                <a:ea typeface="幼圆" pitchFamily="49" charset="-122"/>
              </a:rPr>
              <a:t>游戏</a:t>
            </a:r>
            <a:r>
              <a:rPr lang="en-US" altLang="zh-CN" sz="1900" dirty="0">
                <a:solidFill>
                  <a:schemeClr val="bg1"/>
                </a:solidFill>
                <a:latin typeface="幼圆" pitchFamily="49" charset="-122"/>
                <a:ea typeface="幼圆" pitchFamily="49" charset="-122"/>
              </a:rPr>
              <a:t>(</a:t>
            </a:r>
            <a:r>
              <a:rPr lang="zh-CN" altLang="en-US" sz="1900" dirty="0">
                <a:solidFill>
                  <a:schemeClr val="bg1"/>
                </a:solidFill>
                <a:latin typeface="幼圆" pitchFamily="49" charset="-122"/>
                <a:ea typeface="幼圆" pitchFamily="49" charset="-122"/>
              </a:rPr>
              <a:t>只有</a:t>
            </a:r>
            <a:r>
              <a:rPr lang="en-US" altLang="zh-CN" sz="1900" dirty="0">
                <a:solidFill>
                  <a:schemeClr val="bg1"/>
                </a:solidFill>
                <a:latin typeface="幼圆" pitchFamily="49" charset="-122"/>
                <a:ea typeface="幼圆" pitchFamily="49" charset="-122"/>
              </a:rPr>
              <a:t>v2</a:t>
            </a:r>
            <a:r>
              <a:rPr lang="zh-CN" altLang="en-US" sz="1900" dirty="0">
                <a:solidFill>
                  <a:schemeClr val="bg1"/>
                </a:solidFill>
                <a:latin typeface="幼圆" pitchFamily="49" charset="-122"/>
                <a:ea typeface="幼圆" pitchFamily="49" charset="-122"/>
              </a:rPr>
              <a:t>主板可使用，</a:t>
            </a:r>
            <a:r>
              <a:rPr lang="en-US" altLang="zh-CN" sz="1900" dirty="0">
                <a:solidFill>
                  <a:schemeClr val="bg1"/>
                </a:solidFill>
                <a:latin typeface="幼圆" pitchFamily="49" charset="-122"/>
                <a:ea typeface="幼圆" pitchFamily="49" charset="-122"/>
              </a:rPr>
              <a:t>v1</a:t>
            </a:r>
            <a:r>
              <a:rPr lang="zh-CN" altLang="en-US" sz="1900" dirty="0">
                <a:solidFill>
                  <a:schemeClr val="bg1"/>
                </a:solidFill>
                <a:latin typeface="幼圆" pitchFamily="49" charset="-122"/>
                <a:ea typeface="幼圆" pitchFamily="49" charset="-122"/>
              </a:rPr>
              <a:t>主板用户请使用</a:t>
            </a:r>
            <a:r>
              <a:rPr lang="en-US" altLang="zh-CN" sz="1900" dirty="0">
                <a:solidFill>
                  <a:schemeClr val="bg1"/>
                </a:solidFill>
                <a:latin typeface="幼圆" pitchFamily="49" charset="-122"/>
                <a:ea typeface="幼圆" pitchFamily="49" charset="-122"/>
              </a:rPr>
              <a:t>V1.8.3bata)</a:t>
            </a:r>
          </a:p>
          <a:p>
            <a:pPr>
              <a:lnSpc>
                <a:spcPts val="2800"/>
              </a:lnSpc>
            </a:pPr>
            <a:r>
              <a:rPr lang="en-US" altLang="zh-CN" sz="1900" dirty="0">
                <a:solidFill>
                  <a:schemeClr val="bg1"/>
                </a:solidFill>
                <a:latin typeface="幼圆" pitchFamily="49" charset="-122"/>
                <a:ea typeface="幼圆" pitchFamily="49" charset="-122"/>
              </a:rPr>
              <a:t>    </a:t>
            </a:r>
            <a:r>
              <a:rPr lang="zh-CN" altLang="en-US" sz="1900" dirty="0">
                <a:solidFill>
                  <a:schemeClr val="bg1"/>
                </a:solidFill>
                <a:latin typeface="幼圆" pitchFamily="49" charset="-122"/>
                <a:ea typeface="幼圆" pitchFamily="49" charset="-122"/>
              </a:rPr>
              <a:t>游戏功能让玩家可使飞机在</a:t>
            </a:r>
            <a:r>
              <a:rPr lang="en-US" altLang="zh-CN" sz="1900" dirty="0">
                <a:solidFill>
                  <a:schemeClr val="bg1"/>
                </a:solidFill>
                <a:latin typeface="幼圆" pitchFamily="49" charset="-122"/>
                <a:ea typeface="幼圆" pitchFamily="49" charset="-122"/>
              </a:rPr>
              <a:t>y0</a:t>
            </a:r>
            <a:r>
              <a:rPr lang="zh-CN" altLang="en-US" sz="1900" dirty="0">
                <a:solidFill>
                  <a:schemeClr val="bg1"/>
                </a:solidFill>
                <a:latin typeface="幼圆" pitchFamily="49" charset="-122"/>
                <a:ea typeface="幼圆" pitchFamily="49" charset="-122"/>
              </a:rPr>
              <a:t>上使用“</a:t>
            </a:r>
            <a:r>
              <a:rPr lang="en-US" altLang="zh-CN" sz="1900" dirty="0">
                <a:solidFill>
                  <a:schemeClr val="bg1"/>
                </a:solidFill>
                <a:latin typeface="幼圆" pitchFamily="49" charset="-122"/>
                <a:ea typeface="幼圆" pitchFamily="49" charset="-122"/>
              </a:rPr>
              <a:t>A”“B”</a:t>
            </a:r>
            <a:r>
              <a:rPr lang="zh-CN" altLang="en-US" sz="1900" dirty="0">
                <a:solidFill>
                  <a:schemeClr val="bg1"/>
                </a:solidFill>
                <a:latin typeface="幼圆" pitchFamily="49" charset="-122"/>
                <a:ea typeface="幼圆" pitchFamily="49" charset="-122"/>
              </a:rPr>
              <a:t>按键在</a:t>
            </a:r>
            <a:r>
              <a:rPr lang="en-US" altLang="zh-CN" sz="1900" dirty="0">
                <a:solidFill>
                  <a:schemeClr val="bg1"/>
                </a:solidFill>
                <a:latin typeface="幼圆" pitchFamily="49" charset="-122"/>
                <a:ea typeface="幼圆" pitchFamily="49" charset="-122"/>
              </a:rPr>
              <a:t>x</a:t>
            </a:r>
            <a:r>
              <a:rPr lang="zh-CN" altLang="en-US" sz="1900" dirty="0">
                <a:solidFill>
                  <a:schemeClr val="bg1"/>
                </a:solidFill>
                <a:latin typeface="幼圆" pitchFamily="49" charset="-122"/>
                <a:ea typeface="幼圆" pitchFamily="49" charset="-122"/>
              </a:rPr>
              <a:t>轴</a:t>
            </a:r>
            <a:r>
              <a:rPr lang="en-US" altLang="zh-CN" sz="1900" dirty="0">
                <a:solidFill>
                  <a:schemeClr val="bg1"/>
                </a:solidFill>
                <a:latin typeface="幼圆" pitchFamily="49" charset="-122"/>
                <a:ea typeface="幼圆" pitchFamily="49" charset="-122"/>
              </a:rPr>
              <a:t>0~5</a:t>
            </a:r>
            <a:r>
              <a:rPr lang="zh-CN" altLang="en-US" sz="1900" dirty="0">
                <a:solidFill>
                  <a:schemeClr val="bg1"/>
                </a:solidFill>
                <a:latin typeface="幼圆" pitchFamily="49" charset="-122"/>
                <a:ea typeface="幼圆" pitchFamily="49" charset="-122"/>
              </a:rPr>
              <a:t>移动，来躲避在</a:t>
            </a:r>
            <a:r>
              <a:rPr lang="en-US" altLang="zh-CN" sz="1900" dirty="0">
                <a:solidFill>
                  <a:schemeClr val="bg1"/>
                </a:solidFill>
                <a:latin typeface="幼圆" pitchFamily="49" charset="-122"/>
                <a:ea typeface="幼圆" pitchFamily="49" charset="-122"/>
              </a:rPr>
              <a:t>y5</a:t>
            </a:r>
            <a:r>
              <a:rPr lang="zh-CN" altLang="en-US" sz="1900" dirty="0">
                <a:solidFill>
                  <a:schemeClr val="bg1"/>
                </a:solidFill>
                <a:latin typeface="幼圆" pitchFamily="49" charset="-122"/>
                <a:ea typeface="幼圆" pitchFamily="49" charset="-122"/>
              </a:rPr>
              <a:t>上的敌机。游戏一共有</a:t>
            </a:r>
            <a:r>
              <a:rPr lang="en-US" altLang="zh-CN" sz="1900" dirty="0">
                <a:solidFill>
                  <a:schemeClr val="bg1"/>
                </a:solidFill>
                <a:latin typeface="幼圆" pitchFamily="49" charset="-122"/>
                <a:ea typeface="幼圆" pitchFamily="49" charset="-122"/>
              </a:rPr>
              <a:t>20</a:t>
            </a:r>
            <a:r>
              <a:rPr lang="zh-CN" altLang="en-US" sz="1900" dirty="0">
                <a:solidFill>
                  <a:schemeClr val="bg1"/>
                </a:solidFill>
                <a:latin typeface="幼圆" pitchFamily="49" charset="-122"/>
                <a:ea typeface="幼圆" pitchFamily="49" charset="-122"/>
              </a:rPr>
              <a:t>个关卡，每通过一个关卡分数</a:t>
            </a:r>
            <a:r>
              <a:rPr lang="en-US" altLang="zh-CN" sz="1900" dirty="0">
                <a:solidFill>
                  <a:schemeClr val="bg1"/>
                </a:solidFill>
                <a:latin typeface="幼圆" pitchFamily="49" charset="-122"/>
                <a:ea typeface="幼圆" pitchFamily="49" charset="-122"/>
              </a:rPr>
              <a:t>+1</a:t>
            </a:r>
            <a:r>
              <a:rPr lang="zh-CN" altLang="en-US" sz="1900" dirty="0">
                <a:solidFill>
                  <a:schemeClr val="bg1"/>
                </a:solidFill>
                <a:latin typeface="幼圆" pitchFamily="49" charset="-122"/>
                <a:ea typeface="幼圆" pitchFamily="49" charset="-122"/>
              </a:rPr>
              <a:t>分，当分数达到</a:t>
            </a:r>
            <a:r>
              <a:rPr lang="en-US" altLang="zh-CN" sz="1900" dirty="0">
                <a:solidFill>
                  <a:schemeClr val="bg1"/>
                </a:solidFill>
                <a:latin typeface="幼圆" pitchFamily="49" charset="-122"/>
                <a:ea typeface="幼圆" pitchFamily="49" charset="-122"/>
              </a:rPr>
              <a:t>20</a:t>
            </a:r>
            <a:r>
              <a:rPr lang="zh-CN" altLang="en-US" sz="1900" dirty="0">
                <a:solidFill>
                  <a:schemeClr val="bg1"/>
                </a:solidFill>
                <a:latin typeface="幼圆" pitchFamily="49" charset="-122"/>
                <a:ea typeface="幼圆" pitchFamily="49" charset="-122"/>
              </a:rPr>
              <a:t>分时，游戏结束。若玩家操控的飞机撞到敌方飞机，则游戏结束。游戏其中有着</a:t>
            </a:r>
            <a:r>
              <a:rPr lang="en-US" altLang="zh-CN" sz="1900" dirty="0">
                <a:solidFill>
                  <a:schemeClr val="bg1"/>
                </a:solidFill>
                <a:latin typeface="幼圆" pitchFamily="49" charset="-122"/>
                <a:ea typeface="幼圆" pitchFamily="49" charset="-122"/>
              </a:rPr>
              <a:t>4</a:t>
            </a:r>
            <a:r>
              <a:rPr lang="zh-CN" altLang="en-US" sz="1900" dirty="0">
                <a:solidFill>
                  <a:schemeClr val="bg1"/>
                </a:solidFill>
                <a:latin typeface="幼圆" pitchFamily="49" charset="-122"/>
                <a:ea typeface="幼圆" pitchFamily="49" charset="-122"/>
              </a:rPr>
              <a:t>个阶段：第一阶段是</a:t>
            </a:r>
            <a:r>
              <a:rPr lang="en-US" altLang="zh-CN" sz="1900" dirty="0">
                <a:solidFill>
                  <a:schemeClr val="bg1"/>
                </a:solidFill>
                <a:latin typeface="幼圆" pitchFamily="49" charset="-122"/>
                <a:ea typeface="幼圆" pitchFamily="49" charset="-122"/>
              </a:rPr>
              <a:t>1~5</a:t>
            </a:r>
            <a:r>
              <a:rPr lang="zh-CN" altLang="en-US" sz="1900" dirty="0">
                <a:solidFill>
                  <a:schemeClr val="bg1"/>
                </a:solidFill>
                <a:latin typeface="幼圆" pitchFamily="49" charset="-122"/>
                <a:ea typeface="幼圆" pitchFamily="49" charset="-122"/>
              </a:rPr>
              <a:t>局，敌机在每局有一台以每</a:t>
            </a:r>
            <a:r>
              <a:rPr lang="en-US" altLang="zh-CN" sz="1900" dirty="0">
                <a:solidFill>
                  <a:schemeClr val="bg1"/>
                </a:solidFill>
                <a:latin typeface="幼圆" pitchFamily="49" charset="-122"/>
                <a:ea typeface="幼圆" pitchFamily="49" charset="-122"/>
              </a:rPr>
              <a:t>0.5s</a:t>
            </a:r>
            <a:r>
              <a:rPr lang="zh-CN" altLang="en-US" sz="1900" dirty="0">
                <a:solidFill>
                  <a:schemeClr val="bg1"/>
                </a:solidFill>
                <a:latin typeface="幼圆" pitchFamily="49" charset="-122"/>
                <a:ea typeface="幼圆" pitchFamily="49" charset="-122"/>
              </a:rPr>
              <a:t>的速度下落；第二阶段是</a:t>
            </a:r>
            <a:r>
              <a:rPr lang="en-US" altLang="zh-CN" sz="1900" dirty="0">
                <a:solidFill>
                  <a:schemeClr val="bg1"/>
                </a:solidFill>
                <a:latin typeface="幼圆" pitchFamily="49" charset="-122"/>
                <a:ea typeface="幼圆" pitchFamily="49" charset="-122"/>
              </a:rPr>
              <a:t>6~11</a:t>
            </a:r>
            <a:r>
              <a:rPr lang="zh-CN" altLang="en-US" sz="1900" dirty="0">
                <a:solidFill>
                  <a:schemeClr val="bg1"/>
                </a:solidFill>
                <a:latin typeface="幼圆" pitchFamily="49" charset="-122"/>
                <a:ea typeface="幼圆" pitchFamily="49" charset="-122"/>
              </a:rPr>
              <a:t>局，敌机在每局有两台且下落速度加快；第三阶段是</a:t>
            </a:r>
            <a:r>
              <a:rPr lang="en-US" altLang="zh-CN" sz="1900" dirty="0">
                <a:solidFill>
                  <a:schemeClr val="bg1"/>
                </a:solidFill>
                <a:latin typeface="幼圆" pitchFamily="49" charset="-122"/>
                <a:ea typeface="幼圆" pitchFamily="49" charset="-122"/>
              </a:rPr>
              <a:t>12~17</a:t>
            </a:r>
            <a:r>
              <a:rPr lang="zh-CN" altLang="en-US" sz="1900" dirty="0">
                <a:solidFill>
                  <a:schemeClr val="bg1"/>
                </a:solidFill>
                <a:latin typeface="幼圆" pitchFamily="49" charset="-122"/>
                <a:ea typeface="幼圆" pitchFamily="49" charset="-122"/>
              </a:rPr>
              <a:t>局，敌机在每局有三台且下落速度加快；第四阶段是</a:t>
            </a:r>
            <a:r>
              <a:rPr lang="en-US" altLang="zh-CN" sz="1900" dirty="0">
                <a:solidFill>
                  <a:schemeClr val="bg1"/>
                </a:solidFill>
                <a:latin typeface="幼圆" pitchFamily="49" charset="-122"/>
                <a:ea typeface="幼圆" pitchFamily="49" charset="-122"/>
              </a:rPr>
              <a:t>18~20</a:t>
            </a:r>
            <a:r>
              <a:rPr lang="zh-CN" altLang="en-US" sz="1900" dirty="0">
                <a:solidFill>
                  <a:schemeClr val="bg1"/>
                </a:solidFill>
                <a:latin typeface="幼圆" pitchFamily="49" charset="-122"/>
                <a:ea typeface="幼圆" pitchFamily="49" charset="-122"/>
              </a:rPr>
              <a:t>局，敌机在每局有四台且下落速度到最快。目前正在编写关于飞机在</a:t>
            </a:r>
            <a:r>
              <a:rPr lang="en-US" altLang="zh-CN" sz="1900" dirty="0">
                <a:solidFill>
                  <a:schemeClr val="bg1"/>
                </a:solidFill>
                <a:latin typeface="幼圆" pitchFamily="49" charset="-122"/>
                <a:ea typeface="幼圆" pitchFamily="49" charset="-122"/>
              </a:rPr>
              <a:t>y</a:t>
            </a:r>
            <a:r>
              <a:rPr lang="zh-CN" altLang="en-US" sz="1900" dirty="0">
                <a:solidFill>
                  <a:schemeClr val="bg1"/>
                </a:solidFill>
                <a:latin typeface="幼圆" pitchFamily="49" charset="-122"/>
                <a:ea typeface="幼圆" pitchFamily="49" charset="-122"/>
              </a:rPr>
              <a:t>轴移动的代码（在之前已经开发出来，但因当时的设备不支持原因已去除）与地方飞机在各个方向随机出现的代码</a:t>
            </a:r>
            <a:r>
              <a:rPr lang="en-US" altLang="zh-CN" sz="1900" dirty="0">
                <a:solidFill>
                  <a:schemeClr val="bg1"/>
                </a:solidFill>
                <a:latin typeface="幼圆" pitchFamily="49" charset="-122"/>
                <a:ea typeface="幼圆" pitchFamily="49" charset="-122"/>
              </a:rPr>
              <a:t>(V1.9.7,v2)</a:t>
            </a:r>
            <a:r>
              <a:rPr lang="zh-CN" altLang="en-US" sz="1900" dirty="0">
                <a:solidFill>
                  <a:schemeClr val="bg1"/>
                </a:solidFill>
                <a:latin typeface="幼圆" pitchFamily="49" charset="-122"/>
                <a:ea typeface="幼圆" pitchFamily="49" charset="-122"/>
              </a:rPr>
              <a:t>，敬请期待。</a:t>
            </a:r>
            <a:endParaRPr lang="en-US" sz="1900" dirty="0">
              <a:solidFill>
                <a:schemeClr val="bg1"/>
              </a:solidFill>
              <a:latin typeface="幼圆" pitchFamily="49" charset="-122"/>
              <a:ea typeface="幼圆" pitchFamily="49" charset="-122"/>
            </a:endParaRPr>
          </a:p>
        </p:txBody>
      </p:sp>
      <p:sp>
        <p:nvSpPr>
          <p:cNvPr id="28" name="Text 2"/>
          <p:cNvSpPr/>
          <p:nvPr/>
        </p:nvSpPr>
        <p:spPr>
          <a:xfrm>
            <a:off x="10804645" y="6651309"/>
            <a:ext cx="3341472" cy="461665"/>
          </a:xfrm>
          <a:prstGeom prst="rect">
            <a:avLst/>
          </a:prstGeom>
          <a:noFill/>
        </p:spPr>
        <p:txBody>
          <a:bodyPr wrap="square" lIns="91440" tIns="45720" rIns="91440" bIns="45720">
            <a:spAutoFit/>
          </a:bodyPr>
          <a:lstStyle/>
          <a:p>
            <a:pPr algn="ct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按</a:t>
            </a: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400" b="1" dirty="0" err="1">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a””b</a:t>
            </a: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左右移动</a:t>
            </a:r>
            <a:endParaRPr 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2" name="圆角矩形 11"/>
          <p:cNvSpPr/>
          <p:nvPr/>
        </p:nvSpPr>
        <p:spPr>
          <a:xfrm>
            <a:off x="4468401" y="459468"/>
            <a:ext cx="1683674" cy="1683674"/>
          </a:xfrm>
          <a:prstGeom prst="roundRect">
            <a:avLst>
              <a:gd name="adj" fmla="val 7012"/>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 xmlns:a16="http://schemas.microsoft.com/office/drawing/2014/main" id="{65F65678-7FF7-D61C-BD97-FDB2CF076161}"/>
              </a:ext>
            </a:extLst>
          </p:cNvPr>
          <p:cNvSpPr/>
          <p:nvPr/>
        </p:nvSpPr>
        <p:spPr>
          <a:xfrm>
            <a:off x="550070" y="5122070"/>
            <a:ext cx="1832371" cy="1645444"/>
          </a:xfrm>
          <a:prstGeom prst="roundRect">
            <a:avLst>
              <a:gd name="adj" fmla="val 8269"/>
            </a:avLst>
          </a:prstGeom>
          <a:blipFill>
            <a:blip r:embed="rId4"/>
            <a:stretch>
              <a:fillRect r="-1106" b="-11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 xmlns:a16="http://schemas.microsoft.com/office/drawing/2014/main" id="{8B2D0D85-ADF8-41C6-E3FF-4DF00377FECF}"/>
              </a:ext>
            </a:extLst>
          </p:cNvPr>
          <p:cNvSpPr/>
          <p:nvPr/>
        </p:nvSpPr>
        <p:spPr>
          <a:xfrm>
            <a:off x="2962871" y="5104609"/>
            <a:ext cx="1832967" cy="1664333"/>
          </a:xfrm>
          <a:prstGeom prst="roundRect">
            <a:avLst>
              <a:gd name="adj" fmla="val 8269"/>
            </a:avLst>
          </a:prstGeom>
          <a:blipFill>
            <a:blip r:embed="rId5"/>
            <a:stretch>
              <a:fillRect r="-10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 xmlns:a16="http://schemas.microsoft.com/office/drawing/2014/main" id="{C04B53FD-5933-7621-E139-3C23DFD6B464}"/>
              </a:ext>
            </a:extLst>
          </p:cNvPr>
          <p:cNvSpPr/>
          <p:nvPr/>
        </p:nvSpPr>
        <p:spPr>
          <a:xfrm>
            <a:off x="5406033" y="5140055"/>
            <a:ext cx="1802011" cy="1646348"/>
          </a:xfrm>
          <a:prstGeom prst="roundRect">
            <a:avLst>
              <a:gd name="adj" fmla="val 8269"/>
            </a:avLst>
          </a:prstGeom>
          <a:blipFill>
            <a:blip r:embed="rId6"/>
            <a:stretch>
              <a:fillRect l="-1685" r="-1123" b="-10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 xmlns:a16="http://schemas.microsoft.com/office/drawing/2014/main" id="{19AD1277-9692-7CAE-9A09-9C19E7A196D4}"/>
              </a:ext>
            </a:extLst>
          </p:cNvPr>
          <p:cNvSpPr/>
          <p:nvPr/>
        </p:nvSpPr>
        <p:spPr>
          <a:xfrm>
            <a:off x="7788474" y="5140054"/>
            <a:ext cx="1822251" cy="1627459"/>
          </a:xfrm>
          <a:prstGeom prst="roundRect">
            <a:avLst>
              <a:gd name="adj" fmla="val 8269"/>
            </a:avLst>
          </a:prstGeom>
          <a:blipFill>
            <a:blip r:embed="rId7"/>
            <a:stretch>
              <a:fillRect l="-386" t="-948" r="-1278" b="-13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377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450"/>
                                        <p:tgtEl>
                                          <p:spTgt spid="7"/>
                                        </p:tgtEl>
                                      </p:cBhvr>
                                    </p:animEffect>
                                    <p:anim calcmode="lin" valueType="num">
                                      <p:cBhvr>
                                        <p:cTn id="13" dur="450" fill="hold"/>
                                        <p:tgtEl>
                                          <p:spTgt spid="7"/>
                                        </p:tgtEl>
                                        <p:attrNameLst>
                                          <p:attrName>ppt_x</p:attrName>
                                        </p:attrNameLst>
                                      </p:cBhvr>
                                      <p:tavLst>
                                        <p:tav tm="0">
                                          <p:val>
                                            <p:strVal val="#ppt_x"/>
                                          </p:val>
                                        </p:tav>
                                        <p:tav tm="100000">
                                          <p:val>
                                            <p:strVal val="#ppt_x"/>
                                          </p:val>
                                        </p:tav>
                                      </p:tavLst>
                                    </p:anim>
                                    <p:anim calcmode="lin" valueType="num">
                                      <p:cBhvr>
                                        <p:cTn id="14" dur="45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950"/>
                            </p:stCondLst>
                            <p:childTnLst>
                              <p:par>
                                <p:cTn id="16" presetID="42"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450"/>
                                        <p:tgtEl>
                                          <p:spTgt spid="8"/>
                                        </p:tgtEl>
                                      </p:cBhvr>
                                    </p:animEffect>
                                    <p:anim calcmode="lin" valueType="num">
                                      <p:cBhvr>
                                        <p:cTn id="19" dur="450" fill="hold"/>
                                        <p:tgtEl>
                                          <p:spTgt spid="8"/>
                                        </p:tgtEl>
                                        <p:attrNameLst>
                                          <p:attrName>ppt_x</p:attrName>
                                        </p:attrNameLst>
                                      </p:cBhvr>
                                      <p:tavLst>
                                        <p:tav tm="0">
                                          <p:val>
                                            <p:strVal val="#ppt_x"/>
                                          </p:val>
                                        </p:tav>
                                        <p:tav tm="100000">
                                          <p:val>
                                            <p:strVal val="#ppt_x"/>
                                          </p:val>
                                        </p:tav>
                                      </p:tavLst>
                                    </p:anim>
                                    <p:anim calcmode="lin" valueType="num">
                                      <p:cBhvr>
                                        <p:cTn id="20" dur="450" fill="hold"/>
                                        <p:tgtEl>
                                          <p:spTgt spid="8"/>
                                        </p:tgtEl>
                                        <p:attrNameLst>
                                          <p:attrName>ppt_y</p:attrName>
                                        </p:attrNameLst>
                                      </p:cBhvr>
                                      <p:tavLst>
                                        <p:tav tm="0">
                                          <p:val>
                                            <p:strVal val="#ppt_y+.1"/>
                                          </p:val>
                                        </p:tav>
                                        <p:tav tm="100000">
                                          <p:val>
                                            <p:strVal val="#ppt_y"/>
                                          </p:val>
                                        </p:tav>
                                      </p:tavLst>
                                    </p:anim>
                                  </p:childTnLst>
                                </p:cTn>
                              </p:par>
                            </p:childTnLst>
                          </p:cTn>
                        </p:par>
                        <p:par>
                          <p:cTn id="21" fill="hold">
                            <p:stCondLst>
                              <p:cond delay="1400"/>
                            </p:stCondLst>
                            <p:childTnLst>
                              <p:par>
                                <p:cTn id="22" presetID="42"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450"/>
                                        <p:tgtEl>
                                          <p:spTgt spid="11"/>
                                        </p:tgtEl>
                                      </p:cBhvr>
                                    </p:animEffect>
                                    <p:anim calcmode="lin" valueType="num">
                                      <p:cBhvr>
                                        <p:cTn id="25" dur="450" fill="hold"/>
                                        <p:tgtEl>
                                          <p:spTgt spid="11"/>
                                        </p:tgtEl>
                                        <p:attrNameLst>
                                          <p:attrName>ppt_x</p:attrName>
                                        </p:attrNameLst>
                                      </p:cBhvr>
                                      <p:tavLst>
                                        <p:tav tm="0">
                                          <p:val>
                                            <p:strVal val="#ppt_x"/>
                                          </p:val>
                                        </p:tav>
                                        <p:tav tm="100000">
                                          <p:val>
                                            <p:strVal val="#ppt_x"/>
                                          </p:val>
                                        </p:tav>
                                      </p:tavLst>
                                    </p:anim>
                                    <p:anim calcmode="lin" valueType="num">
                                      <p:cBhvr>
                                        <p:cTn id="26" dur="450" fill="hold"/>
                                        <p:tgtEl>
                                          <p:spTgt spid="11"/>
                                        </p:tgtEl>
                                        <p:attrNameLst>
                                          <p:attrName>ppt_y</p:attrName>
                                        </p:attrNameLst>
                                      </p:cBhvr>
                                      <p:tavLst>
                                        <p:tav tm="0">
                                          <p:val>
                                            <p:strVal val="#ppt_y+.1"/>
                                          </p:val>
                                        </p:tav>
                                        <p:tav tm="100000">
                                          <p:val>
                                            <p:strVal val="#ppt_y"/>
                                          </p:val>
                                        </p:tav>
                                      </p:tavLst>
                                    </p:anim>
                                  </p:childTnLst>
                                </p:cTn>
                              </p:par>
                            </p:childTnLst>
                          </p:cTn>
                        </p:par>
                        <p:par>
                          <p:cTn id="27" fill="hold">
                            <p:stCondLst>
                              <p:cond delay="1850"/>
                            </p:stCondLst>
                            <p:childTnLst>
                              <p:par>
                                <p:cTn id="28" presetID="42"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450"/>
                                        <p:tgtEl>
                                          <p:spTgt spid="13"/>
                                        </p:tgtEl>
                                      </p:cBhvr>
                                    </p:animEffect>
                                    <p:anim calcmode="lin" valueType="num">
                                      <p:cBhvr>
                                        <p:cTn id="31" dur="450" fill="hold"/>
                                        <p:tgtEl>
                                          <p:spTgt spid="13"/>
                                        </p:tgtEl>
                                        <p:attrNameLst>
                                          <p:attrName>ppt_x</p:attrName>
                                        </p:attrNameLst>
                                      </p:cBhvr>
                                      <p:tavLst>
                                        <p:tav tm="0">
                                          <p:val>
                                            <p:strVal val="#ppt_x"/>
                                          </p:val>
                                        </p:tav>
                                        <p:tav tm="100000">
                                          <p:val>
                                            <p:strVal val="#ppt_x"/>
                                          </p:val>
                                        </p:tav>
                                      </p:tavLst>
                                    </p:anim>
                                    <p:anim calcmode="lin" valueType="num">
                                      <p:cBhvr>
                                        <p:cTn id="32" dur="450" fill="hold"/>
                                        <p:tgtEl>
                                          <p:spTgt spid="13"/>
                                        </p:tgtEl>
                                        <p:attrNameLst>
                                          <p:attrName>ppt_y</p:attrName>
                                        </p:attrNameLst>
                                      </p:cBhvr>
                                      <p:tavLst>
                                        <p:tav tm="0">
                                          <p:val>
                                            <p:strVal val="#ppt_y+.1"/>
                                          </p:val>
                                        </p:tav>
                                        <p:tav tm="100000">
                                          <p:val>
                                            <p:strVal val="#ppt_y"/>
                                          </p:val>
                                        </p:tav>
                                      </p:tavLst>
                                    </p:anim>
                                  </p:childTnLst>
                                </p:cTn>
                              </p:par>
                            </p:childTnLst>
                          </p:cTn>
                        </p:par>
                        <p:par>
                          <p:cTn id="33" fill="hold">
                            <p:stCondLst>
                              <p:cond delay="2300"/>
                            </p:stCondLst>
                            <p:childTnLst>
                              <p:par>
                                <p:cTn id="34" presetID="42" presetClass="entr" presetSubtype="0"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700"/>
                                        <p:tgtEl>
                                          <p:spTgt spid="28"/>
                                        </p:tgtEl>
                                      </p:cBhvr>
                                    </p:animEffect>
                                    <p:anim calcmode="lin" valueType="num">
                                      <p:cBhvr>
                                        <p:cTn id="37" dur="700" fill="hold"/>
                                        <p:tgtEl>
                                          <p:spTgt spid="28"/>
                                        </p:tgtEl>
                                        <p:attrNameLst>
                                          <p:attrName>ppt_x</p:attrName>
                                        </p:attrNameLst>
                                      </p:cBhvr>
                                      <p:tavLst>
                                        <p:tav tm="0">
                                          <p:val>
                                            <p:strVal val="#ppt_x"/>
                                          </p:val>
                                        </p:tav>
                                        <p:tav tm="100000">
                                          <p:val>
                                            <p:strVal val="#ppt_x"/>
                                          </p:val>
                                        </p:tav>
                                      </p:tavLst>
                                    </p:anim>
                                    <p:anim calcmode="lin" valueType="num">
                                      <p:cBhvr>
                                        <p:cTn id="38" dur="7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8" grpId="0"/>
      <p:bldP spid="7" grpId="0" animBg="1"/>
      <p:bldP spid="8" grpId="0" animBg="1"/>
      <p:bldP spid="11"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14514" y="0"/>
            <a:ext cx="14630400" cy="8229600"/>
          </a:xfrm>
          <a:prstGeom prst="rect">
            <a:avLst/>
          </a:prstGeom>
          <a:solidFill>
            <a:srgbClr val="181A24"/>
          </a:solidFill>
        </p:spPr>
      </p:sp>
      <p:sp>
        <p:nvSpPr>
          <p:cNvPr id="10" name="Shape 3"/>
          <p:cNvSpPr/>
          <p:nvPr/>
        </p:nvSpPr>
        <p:spPr>
          <a:xfrm>
            <a:off x="87086" y="164367"/>
            <a:ext cx="3163014" cy="2079903"/>
          </a:xfrm>
          <a:prstGeom prst="roundRect">
            <a:avLst>
              <a:gd name="adj" fmla="val 5996"/>
            </a:avLst>
          </a:prstGeom>
          <a:solidFill>
            <a:srgbClr val="2F3343"/>
          </a:solidFill>
        </p:spPr>
      </p:sp>
      <p:sp>
        <p:nvSpPr>
          <p:cNvPr id="5" name="Text 2"/>
          <p:cNvSpPr/>
          <p:nvPr/>
        </p:nvSpPr>
        <p:spPr>
          <a:xfrm>
            <a:off x="43544" y="60942"/>
            <a:ext cx="3225799" cy="2185214"/>
          </a:xfrm>
          <a:prstGeom prst="rect">
            <a:avLst/>
          </a:prstGeom>
          <a:noFill/>
        </p:spPr>
        <p:txBody>
          <a:bodyPr wrap="square" lIns="91440" tIns="45720" rIns="91440" bIns="45720">
            <a:spAutoFit/>
          </a:bodyPr>
          <a:lstStyle/>
          <a:p>
            <a:pPr algn="ctr"/>
            <a:r>
              <a:rPr lang="zh-CN" alt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功能</a:t>
            </a:r>
            <a:endParaRPr lang="en-US" altLang="zh-CN"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a:r>
              <a:rPr lang="zh-CN" alt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介绍</a:t>
            </a:r>
            <a:endParaRPr 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9" name="Text 3"/>
          <p:cNvSpPr/>
          <p:nvPr/>
        </p:nvSpPr>
        <p:spPr>
          <a:xfrm>
            <a:off x="76200" y="2434798"/>
            <a:ext cx="10317480" cy="2015282"/>
          </a:xfrm>
          <a:prstGeom prst="rect">
            <a:avLst/>
          </a:prstGeom>
          <a:noFill/>
        </p:spPr>
        <p:txBody>
          <a:bodyPr wrap="square" rtlCol="0" anchor="t"/>
          <a:lstStyle/>
          <a:p>
            <a:pPr>
              <a:lnSpc>
                <a:spcPts val="2800"/>
              </a:lnSpc>
            </a:pPr>
            <a:r>
              <a:rPr lang="zh-CN" altLang="en-US" sz="1900" dirty="0">
                <a:solidFill>
                  <a:schemeClr val="bg1"/>
                </a:solidFill>
                <a:latin typeface="幼圆" pitchFamily="49" charset="-122"/>
                <a:ea typeface="幼圆" pitchFamily="49" charset="-122"/>
              </a:rPr>
              <a:t>第六功能</a:t>
            </a:r>
            <a:r>
              <a:rPr lang="en-US" altLang="zh-CN" sz="1900" dirty="0">
                <a:solidFill>
                  <a:schemeClr val="bg1"/>
                </a:solidFill>
                <a:latin typeface="幼圆" pitchFamily="49" charset="-122"/>
                <a:ea typeface="幼圆" pitchFamily="49" charset="-122"/>
              </a:rPr>
              <a:t>:</a:t>
            </a:r>
            <a:r>
              <a:rPr lang="zh-CN" altLang="en-US" sz="1900" dirty="0">
                <a:solidFill>
                  <a:schemeClr val="bg1"/>
                </a:solidFill>
                <a:latin typeface="幼圆" pitchFamily="49" charset="-122"/>
                <a:ea typeface="幼圆" pitchFamily="49" charset="-122"/>
              </a:rPr>
              <a:t>其他功能（测试）</a:t>
            </a:r>
            <a:endParaRPr lang="en-US" altLang="zh-CN" sz="1900" dirty="0">
              <a:solidFill>
                <a:schemeClr val="bg1"/>
              </a:solidFill>
              <a:latin typeface="幼圆" pitchFamily="49" charset="-122"/>
              <a:ea typeface="幼圆" pitchFamily="49" charset="-122"/>
            </a:endParaRPr>
          </a:p>
          <a:p>
            <a:r>
              <a:rPr lang="zh-CN" altLang="en-US" sz="1900" dirty="0">
                <a:solidFill>
                  <a:schemeClr val="bg1"/>
                </a:solidFill>
                <a:latin typeface="幼圆" pitchFamily="49" charset="-122"/>
                <a:ea typeface="幼圆" pitchFamily="49" charset="-122"/>
              </a:rPr>
              <a:t>    其他功能是开发者在制作</a:t>
            </a:r>
            <a:r>
              <a:rPr lang="en-US" altLang="zh-CN" sz="1900" dirty="0" err="1">
                <a:solidFill>
                  <a:schemeClr val="bg1"/>
                </a:solidFill>
                <a:latin typeface="幼圆" pitchFamily="49" charset="-122"/>
                <a:ea typeface="幼圆" pitchFamily="49" charset="-122"/>
              </a:rPr>
              <a:t>microbit</a:t>
            </a:r>
            <a:r>
              <a:rPr lang="zh-CN" altLang="en-US" sz="1900" dirty="0">
                <a:solidFill>
                  <a:schemeClr val="bg1"/>
                </a:solidFill>
                <a:latin typeface="幼圆" pitchFamily="49" charset="-122"/>
                <a:ea typeface="幼圆" pitchFamily="49" charset="-122"/>
              </a:rPr>
              <a:t>时做出的一个测试工具</a:t>
            </a:r>
            <a:r>
              <a:rPr lang="en-US" altLang="zh-CN" sz="1900" dirty="0">
                <a:solidFill>
                  <a:schemeClr val="bg1"/>
                </a:solidFill>
                <a:latin typeface="幼圆" pitchFamily="49" charset="-122"/>
                <a:ea typeface="幼圆" pitchFamily="49" charset="-122"/>
              </a:rPr>
              <a:t>(</a:t>
            </a:r>
            <a:r>
              <a:rPr lang="zh-CN" altLang="en-US" sz="1900" dirty="0">
                <a:solidFill>
                  <a:schemeClr val="bg1"/>
                </a:solidFill>
                <a:latin typeface="幼圆" pitchFamily="49" charset="-122"/>
                <a:ea typeface="幼圆" pitchFamily="49" charset="-122"/>
              </a:rPr>
              <a:t>目前可用于设备</a:t>
            </a:r>
            <a:r>
              <a:rPr lang="en-US" altLang="zh-CN" sz="1900" dirty="0">
                <a:solidFill>
                  <a:schemeClr val="bg1"/>
                </a:solidFill>
                <a:latin typeface="幼圆" pitchFamily="49" charset="-122"/>
                <a:ea typeface="幼圆" pitchFamily="49" charset="-122"/>
              </a:rPr>
              <a:t>or</a:t>
            </a:r>
            <a:r>
              <a:rPr lang="zh-CN" altLang="en-US" sz="1900" dirty="0">
                <a:solidFill>
                  <a:schemeClr val="bg1"/>
                </a:solidFill>
                <a:latin typeface="幼圆" pitchFamily="49" charset="-122"/>
                <a:ea typeface="幼圆" pitchFamily="49" charset="-122"/>
              </a:rPr>
              <a:t>代码故障时的测试工具</a:t>
            </a:r>
            <a:r>
              <a:rPr lang="en-US" altLang="zh-CN" sz="1900" dirty="0">
                <a:solidFill>
                  <a:schemeClr val="bg1"/>
                </a:solidFill>
                <a:latin typeface="幼圆" pitchFamily="49" charset="-122"/>
                <a:ea typeface="幼圆" pitchFamily="49" charset="-122"/>
              </a:rPr>
              <a:t>)</a:t>
            </a:r>
            <a:r>
              <a:rPr lang="zh-CN" altLang="en-US" sz="1900" dirty="0">
                <a:solidFill>
                  <a:schemeClr val="bg1"/>
                </a:solidFill>
                <a:latin typeface="幼圆" pitchFamily="49" charset="-122"/>
                <a:ea typeface="幼圆" pitchFamily="49" charset="-122"/>
              </a:rPr>
              <a:t>，用来测试当前</a:t>
            </a:r>
            <a:r>
              <a:rPr lang="en-US" altLang="zh-CN" sz="1900" dirty="0" err="1">
                <a:solidFill>
                  <a:schemeClr val="bg1"/>
                </a:solidFill>
                <a:latin typeface="幼圆" pitchFamily="49" charset="-122"/>
                <a:ea typeface="幼圆" pitchFamily="49" charset="-122"/>
              </a:rPr>
              <a:t>microbit</a:t>
            </a:r>
            <a:r>
              <a:rPr lang="zh-CN" altLang="en-US" sz="1900" dirty="0">
                <a:solidFill>
                  <a:schemeClr val="bg1"/>
                </a:solidFill>
                <a:latin typeface="幼圆" pitchFamily="49" charset="-122"/>
                <a:ea typeface="幼圆" pitchFamily="49" charset="-122"/>
              </a:rPr>
              <a:t>外部硬件扩展是否正常（并不包括</a:t>
            </a:r>
            <a:r>
              <a:rPr lang="en-US" altLang="zh-CN" sz="1900" dirty="0" err="1">
                <a:solidFill>
                  <a:schemeClr val="bg1"/>
                </a:solidFill>
                <a:latin typeface="幼圆" pitchFamily="49" charset="-122"/>
                <a:ea typeface="幼圆" pitchFamily="49" charset="-122"/>
              </a:rPr>
              <a:t>microbit</a:t>
            </a:r>
            <a:r>
              <a:rPr lang="zh-CN" altLang="en-US" sz="1900" dirty="0">
                <a:solidFill>
                  <a:schemeClr val="bg1"/>
                </a:solidFill>
                <a:latin typeface="幼圆" pitchFamily="49" charset="-122"/>
                <a:ea typeface="幼圆" pitchFamily="49" charset="-122"/>
              </a:rPr>
              <a:t>主板本身测试，按钮除外）。目前</a:t>
            </a:r>
            <a:r>
              <a:rPr lang="en-US" altLang="zh-CN" sz="1900" dirty="0">
                <a:solidFill>
                  <a:schemeClr val="bg1"/>
                </a:solidFill>
                <a:latin typeface="幼圆" pitchFamily="49" charset="-122"/>
                <a:ea typeface="幼圆" pitchFamily="49" charset="-122"/>
              </a:rPr>
              <a:t>1.9.5(v2)</a:t>
            </a:r>
            <a:r>
              <a:rPr lang="zh-CN" altLang="en-US" sz="1900" dirty="0">
                <a:solidFill>
                  <a:schemeClr val="bg1"/>
                </a:solidFill>
                <a:latin typeface="幼圆" pitchFamily="49" charset="-122"/>
                <a:ea typeface="幼圆" pitchFamily="49" charset="-122"/>
              </a:rPr>
              <a:t>版本内置三个功能</a:t>
            </a:r>
            <a:r>
              <a:rPr lang="en-US" altLang="zh-CN" sz="1900" dirty="0">
                <a:solidFill>
                  <a:schemeClr val="bg1"/>
                </a:solidFill>
                <a:latin typeface="幼圆" pitchFamily="49" charset="-122"/>
                <a:ea typeface="幼圆" pitchFamily="49" charset="-122"/>
              </a:rPr>
              <a:t>:</a:t>
            </a:r>
            <a:r>
              <a:rPr lang="zh-CN" altLang="en-US" sz="1900" dirty="0">
                <a:solidFill>
                  <a:schemeClr val="bg1"/>
                </a:solidFill>
                <a:latin typeface="幼圆" pitchFamily="49" charset="-122"/>
                <a:ea typeface="幼圆" pitchFamily="49" charset="-122"/>
              </a:rPr>
              <a:t>按钮测试功能、旋钮测试功能、</a:t>
            </a:r>
            <a:r>
              <a:rPr lang="en-US" altLang="zh-CN" sz="1900" dirty="0">
                <a:solidFill>
                  <a:schemeClr val="bg1"/>
                </a:solidFill>
                <a:latin typeface="幼圆" pitchFamily="49" charset="-122"/>
                <a:ea typeface="幼圆" pitchFamily="49" charset="-122"/>
              </a:rPr>
              <a:t>led</a:t>
            </a:r>
            <a:r>
              <a:rPr lang="zh-CN" altLang="en-US" sz="1900" dirty="0">
                <a:solidFill>
                  <a:schemeClr val="bg1"/>
                </a:solidFill>
                <a:latin typeface="幼圆" pitchFamily="49" charset="-122"/>
                <a:ea typeface="幼圆" pitchFamily="49" charset="-122"/>
              </a:rPr>
              <a:t>与灯亮测试功能。目前正在开发更多测试功能，方便用户使用测试，敬请期待。</a:t>
            </a:r>
          </a:p>
        </p:txBody>
      </p:sp>
      <p:sp>
        <p:nvSpPr>
          <p:cNvPr id="28" name="Text 2"/>
          <p:cNvSpPr/>
          <p:nvPr/>
        </p:nvSpPr>
        <p:spPr>
          <a:xfrm>
            <a:off x="8014972" y="6194109"/>
            <a:ext cx="3341472" cy="461665"/>
          </a:xfrm>
          <a:prstGeom prst="rect">
            <a:avLst/>
          </a:prstGeom>
          <a:noFill/>
        </p:spPr>
        <p:txBody>
          <a:bodyPr wrap="square" lIns="91440" tIns="45720" rIns="91440" bIns="45720">
            <a:spAutoFit/>
          </a:bodyPr>
          <a:lstStyle/>
          <a:p>
            <a:pPr algn="ct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按</a:t>
            </a: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400" b="1" dirty="0" err="1">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a””b</a:t>
            </a: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切换</a:t>
            </a:r>
            <a:endParaRPr 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9" name="Text 2"/>
          <p:cNvSpPr/>
          <p:nvPr/>
        </p:nvSpPr>
        <p:spPr>
          <a:xfrm>
            <a:off x="10895228" y="6194109"/>
            <a:ext cx="2818959" cy="461665"/>
          </a:xfrm>
          <a:prstGeom prst="rect">
            <a:avLst/>
          </a:prstGeom>
          <a:noFill/>
        </p:spPr>
        <p:txBody>
          <a:bodyPr wrap="square" lIns="91440" tIns="45720" rIns="91440" bIns="45720">
            <a:spAutoFit/>
          </a:bodyPr>
          <a:lstStyle/>
          <a:p>
            <a:pPr algn="ct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按</a:t>
            </a: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按钮</a:t>
            </a: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选择</a:t>
            </a:r>
            <a:endPar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2" name="圆角矩形 11"/>
          <p:cNvSpPr/>
          <p:nvPr/>
        </p:nvSpPr>
        <p:spPr>
          <a:xfrm>
            <a:off x="4468401" y="459468"/>
            <a:ext cx="1683674" cy="1683674"/>
          </a:xfrm>
          <a:prstGeom prst="roundRect">
            <a:avLst>
              <a:gd name="adj" fmla="val 7012"/>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120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00"/>
                                        <p:tgtEl>
                                          <p:spTgt spid="28"/>
                                        </p:tgtEl>
                                      </p:cBhvr>
                                    </p:animEffect>
                                    <p:anim calcmode="lin" valueType="num">
                                      <p:cBhvr>
                                        <p:cTn id="13" dur="700" fill="hold"/>
                                        <p:tgtEl>
                                          <p:spTgt spid="28"/>
                                        </p:tgtEl>
                                        <p:attrNameLst>
                                          <p:attrName>ppt_x</p:attrName>
                                        </p:attrNameLst>
                                      </p:cBhvr>
                                      <p:tavLst>
                                        <p:tav tm="0">
                                          <p:val>
                                            <p:strVal val="#ppt_x"/>
                                          </p:val>
                                        </p:tav>
                                        <p:tav tm="100000">
                                          <p:val>
                                            <p:strVal val="#ppt_x"/>
                                          </p:val>
                                        </p:tav>
                                      </p:tavLst>
                                    </p:anim>
                                    <p:anim calcmode="lin" valueType="num">
                                      <p:cBhvr>
                                        <p:cTn id="14" dur="7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2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700"/>
                                        <p:tgtEl>
                                          <p:spTgt spid="29"/>
                                        </p:tgtEl>
                                      </p:cBhvr>
                                    </p:animEffect>
                                    <p:anim calcmode="lin" valueType="num">
                                      <p:cBhvr>
                                        <p:cTn id="19" dur="700" fill="hold"/>
                                        <p:tgtEl>
                                          <p:spTgt spid="29"/>
                                        </p:tgtEl>
                                        <p:attrNameLst>
                                          <p:attrName>ppt_x</p:attrName>
                                        </p:attrNameLst>
                                      </p:cBhvr>
                                      <p:tavLst>
                                        <p:tav tm="0">
                                          <p:val>
                                            <p:strVal val="#ppt_x"/>
                                          </p:val>
                                        </p:tav>
                                        <p:tav tm="100000">
                                          <p:val>
                                            <p:strVal val="#ppt_x"/>
                                          </p:val>
                                        </p:tav>
                                      </p:tavLst>
                                    </p:anim>
                                    <p:anim calcmode="lin" valueType="num">
                                      <p:cBhvr>
                                        <p:cTn id="20" dur="7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14514" y="0"/>
            <a:ext cx="14630400" cy="8229600"/>
          </a:xfrm>
          <a:prstGeom prst="rect">
            <a:avLst/>
          </a:prstGeom>
          <a:solidFill>
            <a:srgbClr val="181A24"/>
          </a:solidFill>
        </p:spPr>
      </p:sp>
      <p:sp>
        <p:nvSpPr>
          <p:cNvPr id="10" name="Shape 3"/>
          <p:cNvSpPr/>
          <p:nvPr/>
        </p:nvSpPr>
        <p:spPr>
          <a:xfrm>
            <a:off x="87086" y="164367"/>
            <a:ext cx="3163014" cy="2079903"/>
          </a:xfrm>
          <a:prstGeom prst="roundRect">
            <a:avLst>
              <a:gd name="adj" fmla="val 5996"/>
            </a:avLst>
          </a:prstGeom>
          <a:solidFill>
            <a:srgbClr val="2F3343"/>
          </a:solidFill>
        </p:spPr>
      </p:sp>
      <p:sp>
        <p:nvSpPr>
          <p:cNvPr id="5" name="Text 2"/>
          <p:cNvSpPr/>
          <p:nvPr/>
        </p:nvSpPr>
        <p:spPr>
          <a:xfrm>
            <a:off x="43544" y="60942"/>
            <a:ext cx="3225799" cy="2185214"/>
          </a:xfrm>
          <a:prstGeom prst="rect">
            <a:avLst/>
          </a:prstGeom>
          <a:noFill/>
        </p:spPr>
        <p:txBody>
          <a:bodyPr wrap="square" lIns="91440" tIns="45720" rIns="91440" bIns="45720">
            <a:spAutoFit/>
          </a:bodyPr>
          <a:lstStyle/>
          <a:p>
            <a:pPr algn="ctr"/>
            <a:r>
              <a:rPr lang="zh-CN" alt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功能</a:t>
            </a:r>
            <a:endParaRPr lang="en-US" altLang="zh-CN"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a:r>
              <a:rPr lang="zh-CN" alt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介绍</a:t>
            </a:r>
            <a:endParaRPr 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2" name="圆角矩形 11"/>
          <p:cNvSpPr/>
          <p:nvPr/>
        </p:nvSpPr>
        <p:spPr>
          <a:xfrm>
            <a:off x="3626564" y="318871"/>
            <a:ext cx="1683674" cy="1683674"/>
          </a:xfrm>
          <a:prstGeom prst="roundRect">
            <a:avLst>
              <a:gd name="adj" fmla="val 7012"/>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Image 0">
            <a:extLst>
              <a:ext uri="{FF2B5EF4-FFF2-40B4-BE49-F238E27FC236}">
                <a16:creationId xmlns="" xmlns:a16="http://schemas.microsoft.com/office/drawing/2014/main" id="{442BB248-5150-E10D-6EC6-B4C2483ED1B1}"/>
              </a:ext>
            </a:extLst>
          </p:cNvPr>
          <p:cNvPicPr>
            <a:picLocks noChangeAspect="1"/>
          </p:cNvPicPr>
          <p:nvPr/>
        </p:nvPicPr>
        <p:blipFill>
          <a:blip r:embed="rId4"/>
          <a:srcRect/>
          <a:stretch/>
        </p:blipFill>
        <p:spPr>
          <a:xfrm>
            <a:off x="-29028" y="4335357"/>
            <a:ext cx="7407478" cy="3877247"/>
          </a:xfrm>
          <a:prstGeom prst="rect">
            <a:avLst/>
          </a:prstGeom>
        </p:spPr>
      </p:pic>
      <p:grpSp>
        <p:nvGrpSpPr>
          <p:cNvPr id="13" name="组合 12">
            <a:extLst>
              <a:ext uri="{FF2B5EF4-FFF2-40B4-BE49-F238E27FC236}">
                <a16:creationId xmlns="" xmlns:a16="http://schemas.microsoft.com/office/drawing/2014/main" id="{E729A0DB-9CB1-3833-E2ED-B085FF4A8559}"/>
              </a:ext>
            </a:extLst>
          </p:cNvPr>
          <p:cNvGrpSpPr/>
          <p:nvPr/>
        </p:nvGrpSpPr>
        <p:grpSpPr>
          <a:xfrm>
            <a:off x="7368177" y="-3273"/>
            <a:ext cx="7279176" cy="7695565"/>
            <a:chOff x="3421017" y="27207"/>
            <a:chExt cx="7279176" cy="7695565"/>
          </a:xfrm>
        </p:grpSpPr>
        <p:pic>
          <p:nvPicPr>
            <p:cNvPr id="3" name="Image 0"/>
            <p:cNvPicPr>
              <a:picLocks noChangeAspect="1"/>
            </p:cNvPicPr>
            <p:nvPr/>
          </p:nvPicPr>
          <p:blipFill>
            <a:blip r:embed="rId5"/>
            <a:srcRect/>
            <a:stretch/>
          </p:blipFill>
          <p:spPr>
            <a:xfrm>
              <a:off x="3421017" y="27207"/>
              <a:ext cx="7268903" cy="3782793"/>
            </a:xfrm>
            <a:prstGeom prst="rect">
              <a:avLst/>
            </a:prstGeom>
          </p:spPr>
        </p:pic>
        <p:grpSp>
          <p:nvGrpSpPr>
            <p:cNvPr id="11" name="组合 10">
              <a:extLst>
                <a:ext uri="{FF2B5EF4-FFF2-40B4-BE49-F238E27FC236}">
                  <a16:creationId xmlns="" xmlns:a16="http://schemas.microsoft.com/office/drawing/2014/main" id="{FBF4A9FA-A594-05E4-7223-566F097C26EE}"/>
                </a:ext>
              </a:extLst>
            </p:cNvPr>
            <p:cNvGrpSpPr/>
            <p:nvPr/>
          </p:nvGrpSpPr>
          <p:grpSpPr>
            <a:xfrm>
              <a:off x="3425256" y="3737797"/>
              <a:ext cx="7274937" cy="3984975"/>
              <a:chOff x="3425256" y="3737797"/>
              <a:chExt cx="7274937" cy="3984975"/>
            </a:xfrm>
          </p:grpSpPr>
          <p:pic>
            <p:nvPicPr>
              <p:cNvPr id="8" name="Image 0">
                <a:extLst>
                  <a:ext uri="{FF2B5EF4-FFF2-40B4-BE49-F238E27FC236}">
                    <a16:creationId xmlns="" xmlns:a16="http://schemas.microsoft.com/office/drawing/2014/main" id="{6B9ABD56-612E-EBDF-18D8-82DE0BB09185}"/>
                  </a:ext>
                </a:extLst>
              </p:cNvPr>
              <p:cNvPicPr>
                <a:picLocks noChangeAspect="1"/>
              </p:cNvPicPr>
              <p:nvPr/>
            </p:nvPicPr>
            <p:blipFill>
              <a:blip r:embed="rId6"/>
              <a:srcRect/>
              <a:stretch/>
            </p:blipFill>
            <p:spPr>
              <a:xfrm>
                <a:off x="3425256" y="3737797"/>
                <a:ext cx="7268903" cy="566661"/>
              </a:xfrm>
              <a:prstGeom prst="rect">
                <a:avLst/>
              </a:prstGeom>
            </p:spPr>
          </p:pic>
          <p:pic>
            <p:nvPicPr>
              <p:cNvPr id="7" name="Image 0">
                <a:extLst>
                  <a:ext uri="{FF2B5EF4-FFF2-40B4-BE49-F238E27FC236}">
                    <a16:creationId xmlns="" xmlns:a16="http://schemas.microsoft.com/office/drawing/2014/main" id="{C1C72206-1C77-B11B-0122-F7898916F2A2}"/>
                  </a:ext>
                </a:extLst>
              </p:cNvPr>
              <p:cNvPicPr>
                <a:picLocks noChangeAspect="1"/>
              </p:cNvPicPr>
              <p:nvPr/>
            </p:nvPicPr>
            <p:blipFill rotWithShape="1">
              <a:blip r:embed="rId7"/>
              <a:srcRect t="482"/>
              <a:stretch/>
            </p:blipFill>
            <p:spPr>
              <a:xfrm>
                <a:off x="3431290" y="3961924"/>
                <a:ext cx="7268903" cy="3760848"/>
              </a:xfrm>
              <a:prstGeom prst="rect">
                <a:avLst/>
              </a:prstGeom>
            </p:spPr>
          </p:pic>
        </p:grpSp>
      </p:grpSp>
      <p:pic>
        <p:nvPicPr>
          <p:cNvPr id="6" name="图片 5" descr="图形用户界面, 文本, 应用程序, 电子邮件&#10;&#10;描述已自动生成">
            <a:extLst>
              <a:ext uri="{FF2B5EF4-FFF2-40B4-BE49-F238E27FC236}">
                <a16:creationId xmlns="" xmlns:a16="http://schemas.microsoft.com/office/drawing/2014/main" id="{CDF81F8F-A98C-CEB5-3DC3-0A17311B3C4D}"/>
              </a:ext>
            </a:extLst>
          </p:cNvPr>
          <p:cNvPicPr>
            <a:picLocks noChangeAspect="1"/>
          </p:cNvPicPr>
          <p:nvPr/>
        </p:nvPicPr>
        <p:blipFill>
          <a:blip r:embed="rId8"/>
          <a:stretch>
            <a:fillRect/>
          </a:stretch>
        </p:blipFill>
        <p:spPr>
          <a:xfrm>
            <a:off x="5536642" y="3422588"/>
            <a:ext cx="9131584" cy="4790016"/>
          </a:xfrm>
          <a:prstGeom prst="rect">
            <a:avLst/>
          </a:prstGeom>
        </p:spPr>
      </p:pic>
      <p:sp>
        <p:nvSpPr>
          <p:cNvPr id="9" name="Text 3"/>
          <p:cNvSpPr/>
          <p:nvPr/>
        </p:nvSpPr>
        <p:spPr>
          <a:xfrm>
            <a:off x="76200" y="2434798"/>
            <a:ext cx="10317480" cy="1553617"/>
          </a:xfrm>
          <a:prstGeom prst="rect">
            <a:avLst/>
          </a:prstGeom>
          <a:noFill/>
        </p:spPr>
        <p:txBody>
          <a:bodyPr wrap="square" rtlCol="0" anchor="t"/>
          <a:lstStyle/>
          <a:p>
            <a:pPr>
              <a:lnSpc>
                <a:spcPts val="2800"/>
              </a:lnSpc>
            </a:pPr>
            <a:r>
              <a:rPr lang="zh-CN" altLang="en-US" sz="1900" dirty="0">
                <a:solidFill>
                  <a:schemeClr val="bg1"/>
                </a:solidFill>
                <a:latin typeface="幼圆" pitchFamily="49" charset="-122"/>
                <a:ea typeface="幼圆" pitchFamily="49" charset="-122"/>
              </a:rPr>
              <a:t>附加功能</a:t>
            </a:r>
            <a:r>
              <a:rPr lang="en-US" altLang="zh-CN" sz="1900" dirty="0">
                <a:solidFill>
                  <a:schemeClr val="bg1"/>
                </a:solidFill>
                <a:latin typeface="幼圆" pitchFamily="49" charset="-122"/>
                <a:ea typeface="幼圆" pitchFamily="49" charset="-122"/>
              </a:rPr>
              <a:t>:</a:t>
            </a:r>
            <a:r>
              <a:rPr lang="zh-CN" altLang="en-US" sz="1900" dirty="0">
                <a:solidFill>
                  <a:schemeClr val="bg1"/>
                </a:solidFill>
                <a:latin typeface="幼圆" pitchFamily="49" charset="-122"/>
                <a:ea typeface="幼圆" pitchFamily="49" charset="-122"/>
              </a:rPr>
              <a:t>关于本机</a:t>
            </a:r>
            <a:endParaRPr lang="en-US" altLang="zh-CN" sz="1900" dirty="0">
              <a:solidFill>
                <a:schemeClr val="bg1"/>
              </a:solidFill>
              <a:latin typeface="幼圆" pitchFamily="49" charset="-122"/>
              <a:ea typeface="幼圆" pitchFamily="49" charset="-122"/>
            </a:endParaRPr>
          </a:p>
          <a:p>
            <a:r>
              <a:rPr lang="zh-CN" altLang="en-US" sz="1900" dirty="0">
                <a:solidFill>
                  <a:schemeClr val="bg1"/>
                </a:solidFill>
                <a:latin typeface="幼圆" pitchFamily="49" charset="-122"/>
                <a:ea typeface="幼圆" pitchFamily="49" charset="-122"/>
              </a:rPr>
              <a:t>    由于</a:t>
            </a:r>
            <a:r>
              <a:rPr lang="en-US" altLang="zh-CN" sz="1900" dirty="0" err="1">
                <a:solidFill>
                  <a:schemeClr val="bg1"/>
                </a:solidFill>
                <a:latin typeface="幼圆" pitchFamily="49" charset="-122"/>
                <a:ea typeface="幼圆" pitchFamily="49" charset="-122"/>
              </a:rPr>
              <a:t>microbit</a:t>
            </a:r>
            <a:r>
              <a:rPr lang="zh-CN" altLang="en-US" sz="1900" dirty="0">
                <a:solidFill>
                  <a:schemeClr val="bg1"/>
                </a:solidFill>
                <a:latin typeface="幼圆" pitchFamily="49" charset="-122"/>
                <a:ea typeface="幼圆" pitchFamily="49" charset="-122"/>
              </a:rPr>
              <a:t>显示屏</a:t>
            </a:r>
            <a:r>
              <a:rPr lang="en-US" altLang="zh-CN" sz="1900" dirty="0">
                <a:solidFill>
                  <a:schemeClr val="bg1"/>
                </a:solidFill>
                <a:latin typeface="幼圆" pitchFamily="49" charset="-122"/>
                <a:ea typeface="幼圆" pitchFamily="49" charset="-122"/>
              </a:rPr>
              <a:t>5x5</a:t>
            </a:r>
            <a:r>
              <a:rPr lang="zh-CN" altLang="en-US" sz="1900" dirty="0">
                <a:solidFill>
                  <a:schemeClr val="bg1"/>
                </a:solidFill>
                <a:latin typeface="幼圆" pitchFamily="49" charset="-122"/>
                <a:ea typeface="幼圆" pitchFamily="49" charset="-122"/>
              </a:rPr>
              <a:t>像素块的原因，该功能只能显示</a:t>
            </a:r>
            <a:r>
              <a:rPr lang="en-US" altLang="zh-CN" sz="1900" dirty="0">
                <a:solidFill>
                  <a:schemeClr val="bg1"/>
                </a:solidFill>
                <a:latin typeface="幼圆" pitchFamily="49" charset="-122"/>
                <a:ea typeface="幼圆" pitchFamily="49" charset="-122"/>
              </a:rPr>
              <a:t>GitHub </a:t>
            </a:r>
            <a:r>
              <a:rPr lang="zh-CN" altLang="en-US" sz="1900" b="1" dirty="0">
                <a:latin typeface="幼圆" pitchFamily="49" charset="-122"/>
                <a:ea typeface="幼圆" pitchFamily="49" charset="-122"/>
              </a:rPr>
              <a:t>此项目组的网站，并在</a:t>
            </a:r>
            <a:r>
              <a:rPr lang="en-US" altLang="zh-CN" sz="1900" dirty="0">
                <a:solidFill>
                  <a:schemeClr val="bg1"/>
                </a:solidFill>
                <a:latin typeface="幼圆" pitchFamily="49" charset="-122"/>
                <a:ea typeface="幼圆" pitchFamily="49" charset="-122"/>
              </a:rPr>
              <a:t>GitHub</a:t>
            </a:r>
            <a:r>
              <a:rPr lang="zh-CN" altLang="en-US" sz="1900" dirty="0">
                <a:solidFill>
                  <a:schemeClr val="bg1"/>
                </a:solidFill>
                <a:latin typeface="幼圆" pitchFamily="49" charset="-122"/>
                <a:ea typeface="幼圆" pitchFamily="49" charset="-122"/>
              </a:rPr>
              <a:t>上有着此网站的地址与各个版本的下载链接。</a:t>
            </a:r>
          </a:p>
        </p:txBody>
      </p:sp>
      <p:sp>
        <p:nvSpPr>
          <p:cNvPr id="4" name="Text 3">
            <a:extLst>
              <a:ext uri="{FF2B5EF4-FFF2-40B4-BE49-F238E27FC236}">
                <a16:creationId xmlns="" xmlns:a16="http://schemas.microsoft.com/office/drawing/2014/main" id="{634D44E0-DEE3-DED6-E233-E4C1B0502945}"/>
              </a:ext>
            </a:extLst>
          </p:cNvPr>
          <p:cNvSpPr/>
          <p:nvPr/>
        </p:nvSpPr>
        <p:spPr>
          <a:xfrm>
            <a:off x="5895190" y="6883114"/>
            <a:ext cx="7268903" cy="1553617"/>
          </a:xfrm>
          <a:prstGeom prst="rect">
            <a:avLst/>
          </a:prstGeom>
          <a:noFill/>
        </p:spPr>
        <p:txBody>
          <a:bodyPr wrap="square" rtlCol="0" anchor="t"/>
          <a:lstStyle/>
          <a:p>
            <a:pPr>
              <a:lnSpc>
                <a:spcPts val="2800"/>
              </a:lnSpc>
            </a:pPr>
            <a:r>
              <a:rPr lang="en-US" altLang="zh-CN" sz="2000" b="1" dirty="0"/>
              <a:t>GitHub</a:t>
            </a:r>
            <a:r>
              <a:rPr lang="zh-CN" altLang="en-US" sz="2000" b="1" dirty="0">
                <a:latin typeface="微软雅黑" panose="020B0503020204020204" pitchFamily="34" charset="-122"/>
                <a:ea typeface="微软雅黑" panose="020B0503020204020204" pitchFamily="34" charset="-122"/>
              </a:rPr>
              <a:t>网站</a:t>
            </a:r>
            <a:r>
              <a:rPr lang="zh-CN" altLang="en-US" sz="2000" b="1" dirty="0"/>
              <a:t>：</a:t>
            </a:r>
            <a:r>
              <a:rPr lang="en-US" altLang="zh-CN" sz="2000" b="1" u="sng" dirty="0">
                <a:solidFill>
                  <a:schemeClr val="accent1"/>
                </a:solidFill>
                <a:hlinkClick r:id="rId9"/>
              </a:rPr>
              <a:t>https://github.com/strive-ion/microbit</a:t>
            </a:r>
            <a:endParaRPr lang="en-US" altLang="zh-CN" sz="2000" b="1" u="sng" dirty="0">
              <a:solidFill>
                <a:schemeClr val="accent1"/>
              </a:solidFill>
            </a:endParaRPr>
          </a:p>
          <a:p>
            <a:pPr>
              <a:lnSpc>
                <a:spcPts val="2800"/>
              </a:lnSpc>
            </a:pPr>
            <a:endParaRPr lang="en-US" altLang="zh-CN" sz="2000" b="1" u="sng" dirty="0">
              <a:solidFill>
                <a:schemeClr val="accent1"/>
              </a:solidFill>
              <a:latin typeface="幼圆" pitchFamily="49" charset="-122"/>
              <a:ea typeface="幼圆" pitchFamily="49" charset="-122"/>
            </a:endParaRPr>
          </a:p>
          <a:p>
            <a:pPr>
              <a:lnSpc>
                <a:spcPts val="2800"/>
              </a:lnSpc>
            </a:pP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注意：</a:t>
            </a:r>
            <a:r>
              <a:rPr lang="en-US" altLang="zh-CN" sz="2000" b="1" dirty="0" err="1">
                <a:latin typeface="微软雅黑" panose="020B0503020204020204" pitchFamily="34" charset="-122"/>
                <a:ea typeface="微软雅黑" panose="020B0503020204020204" pitchFamily="34" charset="-122"/>
              </a:rPr>
              <a:t>Github</a:t>
            </a:r>
            <a:r>
              <a:rPr lang="zh-CN" altLang="en-US" sz="2000" b="1" dirty="0">
                <a:latin typeface="微软雅黑" panose="020B0503020204020204" pitchFamily="34" charset="-122"/>
                <a:ea typeface="微软雅黑" panose="020B0503020204020204" pitchFamily="34" charset="-122"/>
              </a:rPr>
              <a:t>网站如无法正常打开需开启</a:t>
            </a:r>
            <a:r>
              <a:rPr lang="en-US" altLang="zh-CN" sz="2000" b="1" dirty="0">
                <a:latin typeface="微软雅黑" panose="020B0503020204020204" pitchFamily="34" charset="-122"/>
                <a:ea typeface="微软雅黑" panose="020B0503020204020204" pitchFamily="34" charset="-122"/>
              </a:rPr>
              <a:t>VPN-us</a:t>
            </a:r>
            <a:r>
              <a:rPr lang="zh-CN" altLang="en-US"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jp</a:t>
            </a:r>
            <a:r>
              <a:rPr lang="zh-CN" altLang="en-US"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uk</a:t>
            </a:r>
            <a:r>
              <a:rPr lang="zh-CN" altLang="en-US" sz="2000" b="1" dirty="0">
                <a:latin typeface="微软雅黑" panose="020B0503020204020204" pitchFamily="34" charset="-122"/>
                <a:ea typeface="微软雅黑" panose="020B0503020204020204" pitchFamily="34" charset="-122"/>
              </a:rPr>
              <a:t>等</a:t>
            </a:r>
            <a:r>
              <a:rPr lang="en-US" altLang="zh-CN" sz="2000" b="1" dirty="0">
                <a:latin typeface="微软雅黑" panose="020B0503020204020204" pitchFamily="34" charset="-122"/>
                <a:ea typeface="微软雅黑" panose="020B0503020204020204" pitchFamily="34" charset="-122"/>
              </a:rPr>
              <a:t>)</a:t>
            </a:r>
            <a:endParaRPr lang="zh-CN" altLang="en-US" sz="19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094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700"/>
                                        <p:tgtEl>
                                          <p:spTgt spid="14"/>
                                        </p:tgtEl>
                                      </p:cBhvr>
                                    </p:animEffect>
                                    <p:anim calcmode="lin" valueType="num">
                                      <p:cBhvr>
                                        <p:cTn id="17" dur="700" fill="hold"/>
                                        <p:tgtEl>
                                          <p:spTgt spid="14"/>
                                        </p:tgtEl>
                                        <p:attrNameLst>
                                          <p:attrName>ppt_x</p:attrName>
                                        </p:attrNameLst>
                                      </p:cBhvr>
                                      <p:tavLst>
                                        <p:tav tm="0">
                                          <p:val>
                                            <p:strVal val="#ppt_x"/>
                                          </p:val>
                                        </p:tav>
                                        <p:tav tm="100000">
                                          <p:val>
                                            <p:strVal val="#ppt_x"/>
                                          </p:val>
                                        </p:tav>
                                      </p:tavLst>
                                    </p:anim>
                                    <p:anim calcmode="lin" valueType="num">
                                      <p:cBhvr>
                                        <p:cTn id="18" dur="7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300"/>
                                        <p:tgtEl>
                                          <p:spTgt spid="6"/>
                                        </p:tgtEl>
                                      </p:cBhvr>
                                    </p:animEffect>
                                  </p:childTnLst>
                                </p:cTn>
                              </p:par>
                            </p:childTnLst>
                          </p:cTn>
                        </p:par>
                        <p:par>
                          <p:cTn id="24" fill="hold">
                            <p:stCondLst>
                              <p:cond delay="300"/>
                            </p:stCondLst>
                            <p:childTnLst>
                              <p:par>
                                <p:cTn id="25" presetID="42"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anim calcmode="lin" valueType="num">
                                      <p:cBhvr>
                                        <p:cTn id="28" dur="500" fill="hold"/>
                                        <p:tgtEl>
                                          <p:spTgt spid="4"/>
                                        </p:tgtEl>
                                        <p:attrNameLst>
                                          <p:attrName>ppt_x</p:attrName>
                                        </p:attrNameLst>
                                      </p:cBhvr>
                                      <p:tavLst>
                                        <p:tav tm="0">
                                          <p:val>
                                            <p:strVal val="#ppt_x"/>
                                          </p:val>
                                        </p:tav>
                                        <p:tav tm="100000">
                                          <p:val>
                                            <p:strVal val="#ppt_x"/>
                                          </p:val>
                                        </p:tav>
                                      </p:tavLst>
                                    </p:anim>
                                    <p:anim calcmode="lin" valueType="num">
                                      <p:cBhvr>
                                        <p:cTn id="2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sp>
        <p:nvSpPr>
          <p:cNvPr id="4" name="Text 2"/>
          <p:cNvSpPr/>
          <p:nvPr/>
        </p:nvSpPr>
        <p:spPr>
          <a:xfrm>
            <a:off x="2348388" y="3875484"/>
            <a:ext cx="5418503" cy="923330"/>
          </a:xfrm>
          <a:prstGeom prst="rect">
            <a:avLst/>
          </a:prstGeom>
          <a:noFill/>
        </p:spPr>
        <p:txBody>
          <a:bodyPr wrap="square" lIns="91440" tIns="45720" rIns="91440" bIns="45720">
            <a:spAutoFit/>
          </a:bodyPr>
          <a:lstStyle/>
          <a:p>
            <a:r>
              <a:rPr lang="en-US" sz="5400" b="1" dirty="0" err="1">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技术原理与实现</a:t>
            </a:r>
            <a:endParaRPr lang="en-US" sz="5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5" name="Shape 3"/>
          <p:cNvSpPr/>
          <p:nvPr/>
        </p:nvSpPr>
        <p:spPr>
          <a:xfrm>
            <a:off x="7301270" y="2588776"/>
            <a:ext cx="27742" cy="4190643"/>
          </a:xfrm>
          <a:prstGeom prst="rect">
            <a:avLst/>
          </a:prstGeom>
          <a:solidFill>
            <a:srgbClr val="6EB9FC"/>
          </a:solidFill>
        </p:spPr>
      </p:sp>
      <p:sp>
        <p:nvSpPr>
          <p:cNvPr id="6" name="Shape 4"/>
          <p:cNvSpPr/>
          <p:nvPr/>
        </p:nvSpPr>
        <p:spPr>
          <a:xfrm>
            <a:off x="7565053" y="2998410"/>
            <a:ext cx="777597" cy="27742"/>
          </a:xfrm>
          <a:prstGeom prst="rect">
            <a:avLst/>
          </a:prstGeom>
          <a:solidFill>
            <a:srgbClr val="6EB9FC"/>
          </a:solidFill>
        </p:spPr>
      </p:sp>
      <p:grpSp>
        <p:nvGrpSpPr>
          <p:cNvPr id="26" name="组合 25"/>
          <p:cNvGrpSpPr/>
          <p:nvPr/>
        </p:nvGrpSpPr>
        <p:grpSpPr>
          <a:xfrm>
            <a:off x="7065109" y="2762369"/>
            <a:ext cx="499943" cy="499943"/>
            <a:chOff x="7065109" y="2762369"/>
            <a:chExt cx="499943" cy="499943"/>
          </a:xfrm>
        </p:grpSpPr>
        <p:sp>
          <p:nvSpPr>
            <p:cNvPr id="7" name="Shape 5"/>
            <p:cNvSpPr/>
            <p:nvPr/>
          </p:nvSpPr>
          <p:spPr>
            <a:xfrm>
              <a:off x="7065109" y="2762369"/>
              <a:ext cx="499943" cy="499943"/>
            </a:xfrm>
            <a:prstGeom prst="roundRect">
              <a:avLst>
                <a:gd name="adj" fmla="val 13333"/>
              </a:avLst>
            </a:prstGeom>
            <a:solidFill>
              <a:srgbClr val="2F3343"/>
            </a:solidFill>
          </p:spPr>
          <p:txBody>
            <a:bodyPr/>
            <a:lstStyle/>
            <a:p>
              <a:endParaRPr lang="zh-CN" altLang="en-US" dirty="0"/>
            </a:p>
          </p:txBody>
        </p:sp>
        <p:sp>
          <p:nvSpPr>
            <p:cNvPr id="8" name="Text 6"/>
            <p:cNvSpPr/>
            <p:nvPr/>
          </p:nvSpPr>
          <p:spPr>
            <a:xfrm>
              <a:off x="7290931" y="2804041"/>
              <a:ext cx="61139" cy="416481"/>
            </a:xfrm>
            <a:prstGeom prst="rect">
              <a:avLst/>
            </a:prstGeom>
            <a:noFill/>
          </p:spPr>
          <p:txBody>
            <a:bodyPr wrap="none" rtlCol="0" anchor="t"/>
            <a:lstStyle/>
            <a:p>
              <a:pPr marL="0" indent="0" algn="ctr">
                <a:lnSpc>
                  <a:spcPts val="3280"/>
                </a:lnSpc>
                <a:buNone/>
              </a:pPr>
              <a:r>
                <a:rPr lang="en-US" sz="2625" dirty="0">
                  <a:solidFill>
                    <a:srgbClr val="6EB9FC"/>
                  </a:solidFill>
                  <a:latin typeface="微软雅黑" panose="020B0503020204020204" pitchFamily="34" charset="-122"/>
                  <a:ea typeface="微软雅黑" panose="020B0503020204020204" pitchFamily="34" charset="-122"/>
                  <a:cs typeface="Lora" pitchFamily="34" charset="-120"/>
                </a:rPr>
                <a:t>1</a:t>
              </a:r>
              <a:endParaRPr lang="en-US" sz="2625" dirty="0">
                <a:latin typeface="微软雅黑" panose="020B0503020204020204" pitchFamily="34" charset="-122"/>
                <a:ea typeface="微软雅黑" panose="020B0503020204020204" pitchFamily="34" charset="-122"/>
              </a:endParaRPr>
            </a:p>
          </p:txBody>
        </p:sp>
      </p:grpSp>
      <p:sp>
        <p:nvSpPr>
          <p:cNvPr id="9" name="Text 7"/>
          <p:cNvSpPr/>
          <p:nvPr/>
        </p:nvSpPr>
        <p:spPr>
          <a:xfrm>
            <a:off x="8537138" y="2810947"/>
            <a:ext cx="2221944" cy="347186"/>
          </a:xfrm>
          <a:prstGeom prst="rect">
            <a:avLst/>
          </a:prstGeom>
          <a:noFill/>
        </p:spPr>
        <p:txBody>
          <a:bodyPr wrap="none" rtlCol="0" anchor="t"/>
          <a:lstStyle/>
          <a:p>
            <a:pPr marL="0" indent="0" algn="l">
              <a:lnSpc>
                <a:spcPts val="2735"/>
              </a:lnSpc>
              <a:buNone/>
            </a:pPr>
            <a:r>
              <a:rPr lang="en-US" sz="2185" dirty="0" err="1">
                <a:solidFill>
                  <a:srgbClr val="6EB9FC"/>
                </a:solidFill>
                <a:latin typeface="微软雅黑" panose="020B0503020204020204" pitchFamily="34" charset="-122"/>
                <a:ea typeface="微软雅黑" panose="020B0503020204020204" pitchFamily="34" charset="-122"/>
              </a:rPr>
              <a:t>技术研究</a:t>
            </a:r>
            <a:endParaRPr lang="en-US" sz="2185" dirty="0">
              <a:solidFill>
                <a:srgbClr val="6EB9FC"/>
              </a:solidFill>
              <a:latin typeface="微软雅黑" panose="020B0503020204020204" pitchFamily="34" charset="-122"/>
              <a:ea typeface="微软雅黑" panose="020B0503020204020204" pitchFamily="34" charset="-122"/>
            </a:endParaRPr>
          </a:p>
        </p:txBody>
      </p:sp>
      <p:sp>
        <p:nvSpPr>
          <p:cNvPr id="10" name="Text 8"/>
          <p:cNvSpPr/>
          <p:nvPr/>
        </p:nvSpPr>
        <p:spPr>
          <a:xfrm>
            <a:off x="8537138" y="3380303"/>
            <a:ext cx="3896162" cy="710803"/>
          </a:xfrm>
          <a:prstGeom prst="rect">
            <a:avLst/>
          </a:prstGeom>
          <a:noFill/>
        </p:spPr>
        <p:txBody>
          <a:bodyPr wrap="square" rtlCol="0" anchor="t"/>
          <a:lstStyle/>
          <a:p>
            <a:pPr marL="0" indent="0" algn="l">
              <a:lnSpc>
                <a:spcPts val="2800"/>
              </a:lnSpc>
              <a:buNone/>
            </a:pPr>
            <a:r>
              <a:rPr lang="en-US" sz="1750" dirty="0">
                <a:solidFill>
                  <a:srgbClr val="D6E5EF"/>
                </a:solidFill>
                <a:latin typeface="幼圆" pitchFamily="49" charset="-122"/>
                <a:ea typeface="幼圆" pitchFamily="49" charset="-122"/>
                <a:cs typeface="Source Sans Pro" pitchFamily="34" charset="-120"/>
              </a:rPr>
              <a:t>我们首先进行了技术研究，探索了Microbit的各种功能和潜力。</a:t>
            </a:r>
            <a:endParaRPr lang="en-US" sz="1750" dirty="0">
              <a:latin typeface="幼圆" pitchFamily="49" charset="-122"/>
              <a:ea typeface="幼圆" pitchFamily="49" charset="-122"/>
            </a:endParaRPr>
          </a:p>
        </p:txBody>
      </p:sp>
      <p:sp>
        <p:nvSpPr>
          <p:cNvPr id="11" name="Shape 9"/>
          <p:cNvSpPr/>
          <p:nvPr/>
        </p:nvSpPr>
        <p:spPr>
          <a:xfrm>
            <a:off x="6287512" y="4109264"/>
            <a:ext cx="777597" cy="27742"/>
          </a:xfrm>
          <a:prstGeom prst="rect">
            <a:avLst/>
          </a:prstGeom>
          <a:solidFill>
            <a:srgbClr val="6EB9FC"/>
          </a:solidFill>
        </p:spPr>
      </p:sp>
      <p:grpSp>
        <p:nvGrpSpPr>
          <p:cNvPr id="22" name="组合 21"/>
          <p:cNvGrpSpPr/>
          <p:nvPr/>
        </p:nvGrpSpPr>
        <p:grpSpPr>
          <a:xfrm>
            <a:off x="7065109" y="3873222"/>
            <a:ext cx="499943" cy="499943"/>
            <a:chOff x="7065109" y="3873222"/>
            <a:chExt cx="499943" cy="499943"/>
          </a:xfrm>
        </p:grpSpPr>
        <p:sp>
          <p:nvSpPr>
            <p:cNvPr id="12" name="Shape 10"/>
            <p:cNvSpPr/>
            <p:nvPr/>
          </p:nvSpPr>
          <p:spPr>
            <a:xfrm>
              <a:off x="7065109" y="3873222"/>
              <a:ext cx="499943" cy="499943"/>
            </a:xfrm>
            <a:prstGeom prst="roundRect">
              <a:avLst>
                <a:gd name="adj" fmla="val 13333"/>
              </a:avLst>
            </a:prstGeom>
            <a:solidFill>
              <a:srgbClr val="2F3343"/>
            </a:solidFill>
          </p:spPr>
        </p:sp>
        <p:sp>
          <p:nvSpPr>
            <p:cNvPr id="13" name="Text 11"/>
            <p:cNvSpPr/>
            <p:nvPr/>
          </p:nvSpPr>
          <p:spPr>
            <a:xfrm>
              <a:off x="7227391" y="3914894"/>
              <a:ext cx="175260" cy="416481"/>
            </a:xfrm>
            <a:prstGeom prst="rect">
              <a:avLst/>
            </a:prstGeom>
            <a:noFill/>
          </p:spPr>
          <p:txBody>
            <a:bodyPr wrap="none" rtlCol="0" anchor="t"/>
            <a:lstStyle/>
            <a:p>
              <a:pPr marL="0" indent="0" algn="ctr">
                <a:lnSpc>
                  <a:spcPts val="3280"/>
                </a:lnSpc>
                <a:buNone/>
              </a:pPr>
              <a:r>
                <a:rPr lang="en-US" sz="2625" dirty="0">
                  <a:solidFill>
                    <a:srgbClr val="6EB9FC"/>
                  </a:solidFill>
                  <a:latin typeface="微软雅黑" panose="020B0503020204020204" pitchFamily="34" charset="-122"/>
                  <a:ea typeface="微软雅黑" panose="020B0503020204020204" pitchFamily="34" charset="-122"/>
                  <a:cs typeface="Lora" pitchFamily="34" charset="-120"/>
                </a:rPr>
                <a:t>2</a:t>
              </a:r>
              <a:endParaRPr lang="en-US" sz="2625" dirty="0">
                <a:latin typeface="微软雅黑" panose="020B0503020204020204" pitchFamily="34" charset="-122"/>
                <a:ea typeface="微软雅黑" panose="020B0503020204020204" pitchFamily="34" charset="-122"/>
              </a:endParaRPr>
            </a:p>
          </p:txBody>
        </p:sp>
      </p:grpSp>
      <p:sp>
        <p:nvSpPr>
          <p:cNvPr id="14" name="Text 12"/>
          <p:cNvSpPr/>
          <p:nvPr/>
        </p:nvSpPr>
        <p:spPr>
          <a:xfrm>
            <a:off x="3871079" y="3921800"/>
            <a:ext cx="2221944" cy="347186"/>
          </a:xfrm>
          <a:prstGeom prst="rect">
            <a:avLst/>
          </a:prstGeom>
          <a:noFill/>
        </p:spPr>
        <p:txBody>
          <a:bodyPr wrap="none" rtlCol="0" anchor="t"/>
          <a:lstStyle/>
          <a:p>
            <a:pPr marL="0" indent="0" algn="r">
              <a:lnSpc>
                <a:spcPts val="2735"/>
              </a:lnSpc>
              <a:buNone/>
            </a:pPr>
            <a:r>
              <a:rPr lang="en-US" sz="2185" dirty="0" err="1">
                <a:solidFill>
                  <a:srgbClr val="6EB9FC"/>
                </a:solidFill>
                <a:latin typeface="微软雅黑" panose="020B0503020204020204" pitchFamily="34" charset="-122"/>
                <a:ea typeface="微软雅黑" panose="020B0503020204020204" pitchFamily="34" charset="-122"/>
              </a:rPr>
              <a:t>编程开发</a:t>
            </a:r>
            <a:endParaRPr lang="en-US" sz="2185" dirty="0">
              <a:solidFill>
                <a:srgbClr val="6EB9FC"/>
              </a:solidFill>
              <a:latin typeface="微软雅黑" panose="020B0503020204020204" pitchFamily="34" charset="-122"/>
              <a:ea typeface="微软雅黑" panose="020B0503020204020204" pitchFamily="34" charset="-122"/>
            </a:endParaRPr>
          </a:p>
        </p:txBody>
      </p:sp>
      <p:sp>
        <p:nvSpPr>
          <p:cNvPr id="15" name="Text 13"/>
          <p:cNvSpPr/>
          <p:nvPr/>
        </p:nvSpPr>
        <p:spPr>
          <a:xfrm>
            <a:off x="1739900" y="4491157"/>
            <a:ext cx="4353125" cy="1066205"/>
          </a:xfrm>
          <a:prstGeom prst="rect">
            <a:avLst/>
          </a:prstGeom>
          <a:noFill/>
        </p:spPr>
        <p:txBody>
          <a:bodyPr wrap="square" rtlCol="0" anchor="t"/>
          <a:lstStyle/>
          <a:p>
            <a:pPr marL="0" indent="0" algn="r">
              <a:lnSpc>
                <a:spcPts val="2800"/>
              </a:lnSpc>
              <a:buNone/>
            </a:pPr>
            <a:r>
              <a:rPr lang="en-US" sz="1750" dirty="0">
                <a:solidFill>
                  <a:srgbClr val="D6E5EF"/>
                </a:solidFill>
                <a:latin typeface="幼圆" pitchFamily="49" charset="-122"/>
                <a:ea typeface="幼圆" pitchFamily="49" charset="-122"/>
                <a:cs typeface="Source Sans Pro" pitchFamily="34" charset="-120"/>
              </a:rPr>
              <a:t>通过编写代码，我们实现了各种功能和交互效果，并将其应用到我们的作品中。</a:t>
            </a:r>
            <a:endParaRPr lang="en-US" sz="1750" dirty="0">
              <a:latin typeface="幼圆" pitchFamily="49" charset="-122"/>
              <a:ea typeface="幼圆" pitchFamily="49" charset="-122"/>
            </a:endParaRPr>
          </a:p>
        </p:txBody>
      </p:sp>
      <p:sp>
        <p:nvSpPr>
          <p:cNvPr id="16" name="Shape 14"/>
          <p:cNvSpPr/>
          <p:nvPr/>
        </p:nvSpPr>
        <p:spPr>
          <a:xfrm>
            <a:off x="7565053" y="5260241"/>
            <a:ext cx="777597" cy="27742"/>
          </a:xfrm>
          <a:prstGeom prst="rect">
            <a:avLst/>
          </a:prstGeom>
          <a:solidFill>
            <a:srgbClr val="6EB9FC"/>
          </a:solidFill>
        </p:spPr>
      </p:sp>
      <p:grpSp>
        <p:nvGrpSpPr>
          <p:cNvPr id="27" name="组合 26"/>
          <p:cNvGrpSpPr/>
          <p:nvPr/>
        </p:nvGrpSpPr>
        <p:grpSpPr>
          <a:xfrm>
            <a:off x="7065109" y="5024199"/>
            <a:ext cx="499943" cy="499943"/>
            <a:chOff x="7065109" y="5024199"/>
            <a:chExt cx="499943" cy="499943"/>
          </a:xfrm>
        </p:grpSpPr>
        <p:sp>
          <p:nvSpPr>
            <p:cNvPr id="17" name="Shape 15"/>
            <p:cNvSpPr/>
            <p:nvPr/>
          </p:nvSpPr>
          <p:spPr>
            <a:xfrm>
              <a:off x="7065109" y="5024199"/>
              <a:ext cx="499943" cy="499943"/>
            </a:xfrm>
            <a:prstGeom prst="roundRect">
              <a:avLst>
                <a:gd name="adj" fmla="val 13333"/>
              </a:avLst>
            </a:prstGeom>
            <a:solidFill>
              <a:srgbClr val="2F3343"/>
            </a:solidFill>
          </p:spPr>
        </p:sp>
        <p:sp>
          <p:nvSpPr>
            <p:cNvPr id="18" name="Text 16"/>
            <p:cNvSpPr/>
            <p:nvPr/>
          </p:nvSpPr>
          <p:spPr>
            <a:xfrm>
              <a:off x="7223581" y="5065871"/>
              <a:ext cx="182880" cy="416481"/>
            </a:xfrm>
            <a:prstGeom prst="rect">
              <a:avLst/>
            </a:prstGeom>
            <a:noFill/>
          </p:spPr>
          <p:txBody>
            <a:bodyPr wrap="none" rtlCol="0" anchor="t"/>
            <a:lstStyle/>
            <a:p>
              <a:pPr marL="0" indent="0" algn="ctr">
                <a:lnSpc>
                  <a:spcPts val="3280"/>
                </a:lnSpc>
                <a:buNone/>
              </a:pPr>
              <a:r>
                <a:rPr lang="en-US" sz="2625" dirty="0">
                  <a:solidFill>
                    <a:srgbClr val="6EB9FC"/>
                  </a:solidFill>
                  <a:latin typeface="微软雅黑" panose="020B0503020204020204" pitchFamily="34" charset="-122"/>
                  <a:ea typeface="微软雅黑" panose="020B0503020204020204" pitchFamily="34" charset="-122"/>
                  <a:cs typeface="Lora" pitchFamily="34" charset="-120"/>
                </a:rPr>
                <a:t>3</a:t>
              </a:r>
              <a:endParaRPr lang="en-US" sz="2625" dirty="0">
                <a:latin typeface="微软雅黑" panose="020B0503020204020204" pitchFamily="34" charset="-122"/>
                <a:ea typeface="微软雅黑" panose="020B0503020204020204" pitchFamily="34" charset="-122"/>
              </a:endParaRPr>
            </a:p>
          </p:txBody>
        </p:sp>
      </p:grpSp>
      <p:sp>
        <p:nvSpPr>
          <p:cNvPr id="19" name="Text 17"/>
          <p:cNvSpPr/>
          <p:nvPr/>
        </p:nvSpPr>
        <p:spPr>
          <a:xfrm>
            <a:off x="8537138" y="5072777"/>
            <a:ext cx="2221944" cy="347186"/>
          </a:xfrm>
          <a:prstGeom prst="rect">
            <a:avLst/>
          </a:prstGeom>
          <a:noFill/>
        </p:spPr>
        <p:txBody>
          <a:bodyPr wrap="none" rtlCol="0" anchor="t"/>
          <a:lstStyle/>
          <a:p>
            <a:pPr marL="0" indent="0" algn="l">
              <a:lnSpc>
                <a:spcPts val="2735"/>
              </a:lnSpc>
              <a:buNone/>
            </a:pPr>
            <a:r>
              <a:rPr lang="en-US" sz="2185" dirty="0" err="1">
                <a:solidFill>
                  <a:srgbClr val="6EB9FC"/>
                </a:solidFill>
                <a:latin typeface="微软雅黑" panose="020B0503020204020204" pitchFamily="34" charset="-122"/>
                <a:ea typeface="微软雅黑" panose="020B0503020204020204" pitchFamily="34" charset="-122"/>
              </a:rPr>
              <a:t>硬件集成</a:t>
            </a:r>
            <a:endParaRPr lang="en-US" sz="2185" dirty="0">
              <a:solidFill>
                <a:srgbClr val="6EB9FC"/>
              </a:solidFill>
              <a:latin typeface="微软雅黑" panose="020B0503020204020204" pitchFamily="34" charset="-122"/>
              <a:ea typeface="微软雅黑" panose="020B0503020204020204" pitchFamily="34" charset="-122"/>
            </a:endParaRPr>
          </a:p>
        </p:txBody>
      </p:sp>
      <p:sp>
        <p:nvSpPr>
          <p:cNvPr id="20" name="Text 18"/>
          <p:cNvSpPr/>
          <p:nvPr/>
        </p:nvSpPr>
        <p:spPr>
          <a:xfrm>
            <a:off x="8537138" y="5642134"/>
            <a:ext cx="3985062" cy="710803"/>
          </a:xfrm>
          <a:prstGeom prst="rect">
            <a:avLst/>
          </a:prstGeom>
          <a:noFill/>
        </p:spPr>
        <p:txBody>
          <a:bodyPr wrap="square" rtlCol="0" anchor="t"/>
          <a:lstStyle/>
          <a:p>
            <a:pPr marL="0" indent="0" algn="l">
              <a:lnSpc>
                <a:spcPts val="2800"/>
              </a:lnSpc>
              <a:buNone/>
            </a:pPr>
            <a:r>
              <a:rPr lang="en-US" sz="1750" dirty="0">
                <a:solidFill>
                  <a:srgbClr val="D6E5EF"/>
                </a:solidFill>
                <a:latin typeface="幼圆" pitchFamily="49" charset="-122"/>
                <a:ea typeface="幼圆" pitchFamily="49" charset="-122"/>
                <a:cs typeface="Source Sans Pro" pitchFamily="34" charset="-120"/>
              </a:rPr>
              <a:t>我们将Microbit与其他硬件连接起来，实现更方便简洁的功能和交互。</a:t>
            </a:r>
            <a:endParaRPr lang="en-US" sz="1750" dirty="0">
              <a:latin typeface="幼圆" pitchFamily="49" charset="-122"/>
              <a:ea typeface="幼圆"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3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6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1" nodeType="clickEffect">
                                  <p:stCondLst>
                                    <p:cond delay="0"/>
                                  </p:stCondLst>
                                  <p:childTnLst>
                                    <p:animMotion origin="layout" path="M -3.125E-6 3.82716E-6 L -3.125E-6 -0.32331 " pathEditMode="relative" rAng="0" ptsTypes="AA">
                                      <p:cBhvr>
                                        <p:cTn id="13" dur="750" fill="hold"/>
                                        <p:tgtEl>
                                          <p:spTgt spid="4"/>
                                        </p:tgtEl>
                                        <p:attrNameLst>
                                          <p:attrName>ppt_x</p:attrName>
                                          <p:attrName>ppt_y</p:attrName>
                                        </p:attrNameLst>
                                      </p:cBhvr>
                                      <p:rCtr x="0" y="-16165"/>
                                    </p:animMotion>
                                  </p:childTnLst>
                                </p:cTn>
                              </p:par>
                              <p:par>
                                <p:cTn id="14" presetID="22" presetClass="entr" presetSubtype="1" fill="hold" nodeType="withEffect">
                                  <p:stCondLst>
                                    <p:cond delay="40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000"/>
                                        <p:tgtEl>
                                          <p:spTgt spid="5"/>
                                        </p:tgtEl>
                                      </p:cBhvr>
                                    </p:animEffect>
                                  </p:childTnLst>
                                </p:cTn>
                              </p:par>
                              <p:par>
                                <p:cTn id="17" presetID="22" presetClass="entr" presetSubtype="1"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wipe(up)">
                                      <p:cBhvr>
                                        <p:cTn id="19" dur="300"/>
                                        <p:tgtEl>
                                          <p:spTgt spid="26"/>
                                        </p:tgtEl>
                                      </p:cBhvr>
                                    </p:animEffect>
                                  </p:childTnLst>
                                </p:cTn>
                              </p:par>
                              <p:par>
                                <p:cTn id="20" presetID="22" presetClass="entr" presetSubtype="1" fill="hold" nodeType="withEffect">
                                  <p:stCondLst>
                                    <p:cond delay="85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300"/>
                                        <p:tgtEl>
                                          <p:spTgt spid="22"/>
                                        </p:tgtEl>
                                      </p:cBhvr>
                                    </p:animEffect>
                                  </p:childTnLst>
                                </p:cTn>
                              </p:par>
                              <p:par>
                                <p:cTn id="23" presetID="22" presetClass="entr" presetSubtype="1" fill="hold" nodeType="withEffect">
                                  <p:stCondLst>
                                    <p:cond delay="1200"/>
                                  </p:stCondLst>
                                  <p:childTnLst>
                                    <p:set>
                                      <p:cBhvr>
                                        <p:cTn id="24" dur="1" fill="hold">
                                          <p:stCondLst>
                                            <p:cond delay="0"/>
                                          </p:stCondLst>
                                        </p:cTn>
                                        <p:tgtEl>
                                          <p:spTgt spid="27"/>
                                        </p:tgtEl>
                                        <p:attrNameLst>
                                          <p:attrName>style.visibility</p:attrName>
                                        </p:attrNameLst>
                                      </p:cBhvr>
                                      <p:to>
                                        <p:strVal val="visible"/>
                                      </p:to>
                                    </p:set>
                                    <p:animEffect transition="in" filter="wipe(up)">
                                      <p:cBhvr>
                                        <p:cTn id="25" dur="3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350"/>
                                        <p:tgtEl>
                                          <p:spTgt spid="6"/>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350"/>
                                        <p:tgtEl>
                                          <p:spTgt spid="9"/>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35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right)">
                                      <p:cBhvr>
                                        <p:cTn id="43" dur="350"/>
                                        <p:tgtEl>
                                          <p:spTgt spid="11"/>
                                        </p:tgtEl>
                                      </p:cBhvr>
                                    </p:animEffect>
                                  </p:childTnLst>
                                </p:cTn>
                              </p:par>
                            </p:childTnLst>
                          </p:cTn>
                        </p:par>
                        <p:par>
                          <p:cTn id="44" fill="hold">
                            <p:stCondLst>
                              <p:cond delay="500"/>
                            </p:stCondLst>
                            <p:childTnLst>
                              <p:par>
                                <p:cTn id="45" presetID="22" presetClass="entr" presetSubtype="2"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right)">
                                      <p:cBhvr>
                                        <p:cTn id="47" dur="350"/>
                                        <p:tgtEl>
                                          <p:spTgt spid="14"/>
                                        </p:tgtEl>
                                      </p:cBhvr>
                                    </p:animEffect>
                                  </p:childTnLst>
                                </p:cTn>
                              </p:par>
                            </p:childTnLst>
                          </p:cTn>
                        </p:par>
                        <p:par>
                          <p:cTn id="48" fill="hold">
                            <p:stCondLst>
                              <p:cond delay="1000"/>
                            </p:stCondLst>
                            <p:childTnLst>
                              <p:par>
                                <p:cTn id="49" presetID="22" presetClass="entr" presetSubtype="2"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right)">
                                      <p:cBhvr>
                                        <p:cTn id="51" dur="35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350"/>
                                        <p:tgtEl>
                                          <p:spTgt spid="16"/>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left)">
                                      <p:cBhvr>
                                        <p:cTn id="60" dur="350"/>
                                        <p:tgtEl>
                                          <p:spTgt spid="19"/>
                                        </p:tgtEl>
                                      </p:cBhvr>
                                    </p:animEffect>
                                  </p:childTnLst>
                                </p:cTn>
                              </p:par>
                            </p:childTnLst>
                          </p:cTn>
                        </p:par>
                        <p:par>
                          <p:cTn id="61" fill="hold">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3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9" grpId="0" animBg="1"/>
      <p:bldP spid="10" grpId="0" animBg="1"/>
      <p:bldP spid="14" grpId="0" animBg="1"/>
      <p:bldP spid="15"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890123"/>
            <a:ext cx="4443889" cy="830997"/>
          </a:xfrm>
          <a:prstGeom prst="rect">
            <a:avLst/>
          </a:prstGeom>
          <a:noFill/>
        </p:spPr>
        <p:txBody>
          <a:bodyPr wrap="square" lIns="91440" tIns="45720" rIns="91440" bIns="45720">
            <a:spAutoFit/>
          </a:bodyPr>
          <a:lstStyle/>
          <a:p>
            <a:r>
              <a:rPr lang="en-US" sz="4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1.技术研究</a:t>
            </a:r>
          </a:p>
        </p:txBody>
      </p:sp>
      <p:sp>
        <p:nvSpPr>
          <p:cNvPr id="6" name="Text 3"/>
          <p:cNvSpPr/>
          <p:nvPr/>
        </p:nvSpPr>
        <p:spPr>
          <a:xfrm>
            <a:off x="6319599" y="3917752"/>
            <a:ext cx="7477601" cy="1421606"/>
          </a:xfrm>
          <a:prstGeom prst="rect">
            <a:avLst/>
          </a:prstGeom>
          <a:noFill/>
        </p:spPr>
        <p:txBody>
          <a:bodyPr wrap="square" rtlCol="0" anchor="t"/>
          <a:lstStyle/>
          <a:p>
            <a:pPr marL="0" indent="0">
              <a:lnSpc>
                <a:spcPts val="2800"/>
              </a:lnSpc>
              <a:buNone/>
            </a:pPr>
            <a:r>
              <a:rPr lang="en-US" sz="1750" dirty="0">
                <a:solidFill>
                  <a:srgbClr val="D6E5EF"/>
                </a:solidFill>
                <a:latin typeface="幼圆" pitchFamily="49" charset="-122"/>
                <a:ea typeface="幼圆" pitchFamily="49" charset="-122"/>
                <a:cs typeface="Source Sans Pro" pitchFamily="34" charset="-120"/>
              </a:rPr>
              <a:t>我们深入研究了Microbit的内部技术原理，包括其处理器和编程接口。我们还分析了Microbit在电路设计和无线通信方面的性能，以了解其在技术上的可行性和可靠性。我们的研究结果为后续的编程开发和硬件集成提供了重要的参考依据。</a:t>
            </a:r>
            <a:endParaRPr lang="en-US" sz="1750" dirty="0">
              <a:latin typeface="幼圆" pitchFamily="49" charset="-122"/>
              <a:ea typeface="幼圆"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300">
        <p:push/>
      </p:transition>
    </mc:Choice>
    <mc:Fallback xmlns="">
      <p:transition>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anim calcmode="lin" valueType="num">
                                      <p:cBhvr>
                                        <p:cTn id="8" dur="600" fill="hold"/>
                                        <p:tgtEl>
                                          <p:spTgt spid="5"/>
                                        </p:tgtEl>
                                        <p:attrNameLst>
                                          <p:attrName>ppt_x</p:attrName>
                                        </p:attrNameLst>
                                      </p:cBhvr>
                                      <p:tavLst>
                                        <p:tav tm="0">
                                          <p:val>
                                            <p:strVal val="#ppt_x"/>
                                          </p:val>
                                        </p:tav>
                                        <p:tav tm="100000">
                                          <p:val>
                                            <p:strVal val="#ppt_x"/>
                                          </p:val>
                                        </p:tav>
                                      </p:tavLst>
                                    </p:anim>
                                    <p:anim calcmode="lin" valueType="num">
                                      <p:cBhvr>
                                        <p:cTn id="9" dur="6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300" fill="hold"/>
                                        <p:tgtEl>
                                          <p:spTgt spid="6"/>
                                        </p:tgtEl>
                                        <p:attrNameLst>
                                          <p:attrName>ppt_x</p:attrName>
                                        </p:attrNameLst>
                                      </p:cBhvr>
                                      <p:tavLst>
                                        <p:tav tm="0">
                                          <p:val>
                                            <p:strVal val="1+#ppt_w/2"/>
                                          </p:val>
                                        </p:tav>
                                        <p:tav tm="100000">
                                          <p:val>
                                            <p:strVal val="#ppt_x"/>
                                          </p:val>
                                        </p:tav>
                                      </p:tavLst>
                                    </p:anim>
                                    <p:anim calcmode="lin" valueType="num">
                                      <p:cBhvr additive="base">
                                        <p:cTn id="15"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p:cNvPicPr>
            <a:picLocks noChangeAspect="1"/>
          </p:cNvPicPr>
          <p:nvPr/>
        </p:nvPicPr>
        <p:blipFill>
          <a:blip r:embed="rId3"/>
          <a:srcRect/>
          <a:stretch/>
        </p:blipFill>
        <p:spPr>
          <a:xfrm>
            <a:off x="-1" y="3912"/>
            <a:ext cx="6029975" cy="4106975"/>
          </a:xfrm>
          <a:prstGeom prst="rect">
            <a:avLst/>
          </a:prstGeom>
        </p:spPr>
      </p:pic>
      <p:sp>
        <p:nvSpPr>
          <p:cNvPr id="5" name="Text 2"/>
          <p:cNvSpPr/>
          <p:nvPr/>
        </p:nvSpPr>
        <p:spPr>
          <a:xfrm>
            <a:off x="6319599" y="3067883"/>
            <a:ext cx="4443889" cy="830997"/>
          </a:xfrm>
          <a:prstGeom prst="rect">
            <a:avLst/>
          </a:prstGeom>
          <a:noFill/>
        </p:spPr>
        <p:txBody>
          <a:bodyPr wrap="square" lIns="91440" tIns="45720" rIns="91440" bIns="45720">
            <a:spAutoFit/>
          </a:bodyPr>
          <a:lstStyle/>
          <a:p>
            <a:r>
              <a:rPr lang="en-US" sz="4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2.编程开发</a:t>
            </a:r>
          </a:p>
        </p:txBody>
      </p:sp>
      <p:sp>
        <p:nvSpPr>
          <p:cNvPr id="6" name="Text 3"/>
          <p:cNvSpPr/>
          <p:nvPr/>
        </p:nvSpPr>
        <p:spPr>
          <a:xfrm>
            <a:off x="6319599" y="4095512"/>
            <a:ext cx="7477601" cy="1066205"/>
          </a:xfrm>
          <a:prstGeom prst="rect">
            <a:avLst/>
          </a:prstGeom>
          <a:noFill/>
        </p:spPr>
        <p:txBody>
          <a:bodyPr wrap="square" rtlCol="0" anchor="t"/>
          <a:lstStyle/>
          <a:p>
            <a:pPr marL="0" indent="0">
              <a:lnSpc>
                <a:spcPts val="2800"/>
              </a:lnSpc>
              <a:buNone/>
            </a:pPr>
            <a:r>
              <a:rPr lang="en-US" sz="1750" dirty="0">
                <a:solidFill>
                  <a:srgbClr val="D6E5EF"/>
                </a:solidFill>
                <a:latin typeface="幼圆" pitchFamily="49" charset="-122"/>
                <a:ea typeface="幼圆" pitchFamily="49" charset="-122"/>
                <a:cs typeface="Source Sans Pro" pitchFamily="34" charset="-120"/>
              </a:rPr>
              <a:t>在编程开发阶段，我们利用Microbit的编程接口和功能，设计并实现了一系列创新的应用程序。通过编程，我们能够将Microbit的功能最大化，并对代码进行多次迭代。</a:t>
            </a:r>
            <a:endParaRPr lang="en-US" sz="1750" dirty="0">
              <a:latin typeface="幼圆" pitchFamily="49" charset="-122"/>
              <a:ea typeface="幼圆" pitchFamily="49" charset="-122"/>
            </a:endParaRPr>
          </a:p>
        </p:txBody>
      </p:sp>
      <p:pic>
        <p:nvPicPr>
          <p:cNvPr id="7" name="Image 0">
            <a:extLst>
              <a:ext uri="{FF2B5EF4-FFF2-40B4-BE49-F238E27FC236}">
                <a16:creationId xmlns="" xmlns:a16="http://schemas.microsoft.com/office/drawing/2014/main" id="{6CC0396C-D118-2191-3F8A-A29BC0E8CEA9}"/>
              </a:ext>
            </a:extLst>
          </p:cNvPr>
          <p:cNvPicPr>
            <a:picLocks noChangeAspect="1"/>
          </p:cNvPicPr>
          <p:nvPr/>
        </p:nvPicPr>
        <p:blipFill>
          <a:blip r:embed="rId4"/>
          <a:srcRect/>
          <a:stretch/>
        </p:blipFill>
        <p:spPr>
          <a:xfrm>
            <a:off x="-2" y="3668890"/>
            <a:ext cx="6029975" cy="4556798"/>
          </a:xfrm>
          <a:prstGeom prst="rect">
            <a:avLst/>
          </a:prstGeom>
        </p:spPr>
      </p:pic>
      <p:cxnSp>
        <p:nvCxnSpPr>
          <p:cNvPr id="9" name="直接连接符 8">
            <a:extLst>
              <a:ext uri="{FF2B5EF4-FFF2-40B4-BE49-F238E27FC236}">
                <a16:creationId xmlns="" xmlns:a16="http://schemas.microsoft.com/office/drawing/2014/main" id="{53B3F74E-D450-8DE5-68DE-C2A54DC896EB}"/>
              </a:ext>
            </a:extLst>
          </p:cNvPr>
          <p:cNvCxnSpPr>
            <a:cxnSpLocks/>
          </p:cNvCxnSpPr>
          <p:nvPr/>
        </p:nvCxnSpPr>
        <p:spPr>
          <a:xfrm flipH="1">
            <a:off x="-2" y="3523863"/>
            <a:ext cx="6029975" cy="7827"/>
          </a:xfrm>
          <a:prstGeom prst="line">
            <a:avLst/>
          </a:prstGeom>
          <a:ln w="57150">
            <a:solidFill>
              <a:srgbClr val="2F3343"/>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300">
        <p:push/>
      </p:transition>
    </mc:Choice>
    <mc:Fallback xmlns="">
      <p:transition>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anim calcmode="lin" valueType="num">
                                      <p:cBhvr>
                                        <p:cTn id="8" dur="600" fill="hold"/>
                                        <p:tgtEl>
                                          <p:spTgt spid="5"/>
                                        </p:tgtEl>
                                        <p:attrNameLst>
                                          <p:attrName>ppt_x</p:attrName>
                                        </p:attrNameLst>
                                      </p:cBhvr>
                                      <p:tavLst>
                                        <p:tav tm="0">
                                          <p:val>
                                            <p:strVal val="#ppt_x"/>
                                          </p:val>
                                        </p:tav>
                                        <p:tav tm="100000">
                                          <p:val>
                                            <p:strVal val="#ppt_x"/>
                                          </p:val>
                                        </p:tav>
                                      </p:tavLst>
                                    </p:anim>
                                    <p:anim calcmode="lin" valueType="num">
                                      <p:cBhvr>
                                        <p:cTn id="9" dur="6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300" fill="hold"/>
                                        <p:tgtEl>
                                          <p:spTgt spid="6"/>
                                        </p:tgtEl>
                                        <p:attrNameLst>
                                          <p:attrName>ppt_x</p:attrName>
                                        </p:attrNameLst>
                                      </p:cBhvr>
                                      <p:tavLst>
                                        <p:tav tm="0">
                                          <p:val>
                                            <p:strVal val="1+#ppt_w/2"/>
                                          </p:val>
                                        </p:tav>
                                        <p:tav tm="100000">
                                          <p:val>
                                            <p:strVal val="#ppt_x"/>
                                          </p:val>
                                        </p:tav>
                                      </p:tavLst>
                                    </p:anim>
                                    <p:anim calcmode="lin" valueType="num">
                                      <p:cBhvr additive="base">
                                        <p:cTn id="15" dur="3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1" nodeType="clickEffect">
                                  <p:stCondLst>
                                    <p:cond delay="0"/>
                                  </p:stCondLst>
                                  <p:childTnLst>
                                    <p:animMotion origin="layout" path="M 2.63889E-6 4.69136E-6 L -0.42578 -0.37385 " pathEditMode="relative" rAng="0" ptsTypes="AA">
                                      <p:cBhvr>
                                        <p:cTn id="19" dur="1250" fill="hold"/>
                                        <p:tgtEl>
                                          <p:spTgt spid="5"/>
                                        </p:tgtEl>
                                        <p:attrNameLst>
                                          <p:attrName>ppt_x</p:attrName>
                                          <p:attrName>ppt_y</p:attrName>
                                        </p:attrNameLst>
                                      </p:cBhvr>
                                      <p:rCtr x="-21289" y="-186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63500" y="38100"/>
            <a:ext cx="3263900" cy="830997"/>
          </a:xfrm>
          <a:prstGeom prst="roundRect">
            <a:avLst>
              <a:gd name="adj" fmla="val 19724"/>
            </a:avLst>
          </a:prstGeom>
          <a:solidFill>
            <a:schemeClr val="tx1">
              <a:lumMod val="75000"/>
              <a:lumOff val="25000"/>
            </a:schemeClr>
          </a:solidFill>
        </p:spPr>
      </p:sp>
      <p:sp>
        <p:nvSpPr>
          <p:cNvPr id="5" name="Text 2"/>
          <p:cNvSpPr/>
          <p:nvPr/>
        </p:nvSpPr>
        <p:spPr>
          <a:xfrm>
            <a:off x="101600" y="12700"/>
            <a:ext cx="3225799" cy="830997"/>
          </a:xfrm>
          <a:prstGeom prst="rect">
            <a:avLst/>
          </a:prstGeom>
          <a:noFill/>
        </p:spPr>
        <p:txBody>
          <a:bodyPr wrap="square" lIns="91440" tIns="45720" rIns="91440" bIns="45720">
            <a:spAutoFit/>
          </a:bodyPr>
          <a:lstStyle/>
          <a:p>
            <a:r>
              <a:rPr lang="en-US" sz="4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2.编程开发</a:t>
            </a:r>
          </a:p>
        </p:txBody>
      </p:sp>
      <p:sp>
        <p:nvSpPr>
          <p:cNvPr id="9" name="Text 3"/>
          <p:cNvSpPr/>
          <p:nvPr/>
        </p:nvSpPr>
        <p:spPr>
          <a:xfrm>
            <a:off x="76200" y="983397"/>
            <a:ext cx="7477601" cy="1066205"/>
          </a:xfrm>
          <a:prstGeom prst="rect">
            <a:avLst/>
          </a:prstGeom>
          <a:noFill/>
        </p:spPr>
        <p:txBody>
          <a:bodyPr wrap="square" rtlCol="0" anchor="t"/>
          <a:lstStyle/>
          <a:p>
            <a:pPr marL="0" indent="0">
              <a:lnSpc>
                <a:spcPts val="2800"/>
              </a:lnSpc>
              <a:buNone/>
            </a:pPr>
            <a:r>
              <a:rPr lang="en-US" sz="1900" dirty="0" err="1">
                <a:solidFill>
                  <a:srgbClr val="D6E5EF"/>
                </a:solidFill>
                <a:latin typeface="幼圆" pitchFamily="49" charset="-122"/>
                <a:ea typeface="幼圆" pitchFamily="49" charset="-122"/>
                <a:cs typeface="Source Sans Pro" pitchFamily="34" charset="-120"/>
              </a:rPr>
              <a:t>在编程开发阶段</a:t>
            </a:r>
            <a:r>
              <a:rPr lang="en-US" sz="1900" dirty="0">
                <a:solidFill>
                  <a:srgbClr val="D6E5EF"/>
                </a:solidFill>
                <a:latin typeface="幼圆" pitchFamily="49" charset="-122"/>
                <a:ea typeface="幼圆" pitchFamily="49" charset="-122"/>
                <a:cs typeface="Source Sans Pro" pitchFamily="34" charset="-120"/>
              </a:rPr>
              <a:t>，</a:t>
            </a:r>
            <a:r>
              <a:rPr lang="zh-CN" altLang="en-US" sz="1900" dirty="0">
                <a:solidFill>
                  <a:srgbClr val="D6E5EF"/>
                </a:solidFill>
                <a:latin typeface="幼圆" pitchFamily="49" charset="-122"/>
                <a:ea typeface="幼圆" pitchFamily="49" charset="-122"/>
                <a:cs typeface="Source Sans Pro" pitchFamily="34" charset="-120"/>
              </a:rPr>
              <a:t>我们</a:t>
            </a:r>
            <a:r>
              <a:rPr lang="en-US" sz="1900" dirty="0" err="1">
                <a:solidFill>
                  <a:srgbClr val="D6E5EF"/>
                </a:solidFill>
                <a:latin typeface="幼圆" pitchFamily="49" charset="-122"/>
                <a:ea typeface="幼圆" pitchFamily="49" charset="-122"/>
                <a:cs typeface="Source Sans Pro" pitchFamily="34" charset="-120"/>
              </a:rPr>
              <a:t>对代码进行多次迭代</a:t>
            </a:r>
            <a:r>
              <a:rPr lang="zh-CN" altLang="en-US" sz="1900" dirty="0">
                <a:solidFill>
                  <a:srgbClr val="D6E5EF"/>
                </a:solidFill>
                <a:latin typeface="幼圆" pitchFamily="49" charset="-122"/>
                <a:ea typeface="幼圆" pitchFamily="49" charset="-122"/>
                <a:cs typeface="Source Sans Pro" pitchFamily="34" charset="-120"/>
              </a:rPr>
              <a:t>。每个代码版本之间有不同的更新、修改与删减。</a:t>
            </a:r>
            <a:endParaRPr lang="en-US" sz="1900" dirty="0">
              <a:latin typeface="幼圆" pitchFamily="49" charset="-122"/>
              <a:ea typeface="幼圆" pitchFamily="49" charset="-122"/>
            </a:endParaRPr>
          </a:p>
        </p:txBody>
      </p:sp>
      <p:sp>
        <p:nvSpPr>
          <p:cNvPr id="7" name="圆角矩形 6"/>
          <p:cNvSpPr/>
          <p:nvPr/>
        </p:nvSpPr>
        <p:spPr>
          <a:xfrm>
            <a:off x="508000" y="2668773"/>
            <a:ext cx="6807200" cy="4944140"/>
          </a:xfrm>
          <a:prstGeom prst="roundRect">
            <a:avLst>
              <a:gd name="adj" fmla="val 2081"/>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 3">
            <a:extLst>
              <a:ext uri="{FF2B5EF4-FFF2-40B4-BE49-F238E27FC236}">
                <a16:creationId xmlns="" xmlns:a16="http://schemas.microsoft.com/office/drawing/2014/main" id="{1C45A910-2261-57EE-D2CD-D20CA55DACD5}"/>
              </a:ext>
            </a:extLst>
          </p:cNvPr>
          <p:cNvSpPr/>
          <p:nvPr/>
        </p:nvSpPr>
        <p:spPr>
          <a:xfrm>
            <a:off x="7591900" y="272340"/>
            <a:ext cx="6000809" cy="716697"/>
          </a:xfrm>
          <a:prstGeom prst="rect">
            <a:avLst/>
          </a:prstGeom>
          <a:noFill/>
        </p:spPr>
        <p:txBody>
          <a:bodyPr wrap="square" rtlCol="0" anchor="t"/>
          <a:lstStyle/>
          <a:p>
            <a:pPr>
              <a:lnSpc>
                <a:spcPts val="2800"/>
              </a:lnSpc>
            </a:pPr>
            <a:r>
              <a:rPr lang="zh-CN" altLang="en-US" sz="1900" b="1" dirty="0">
                <a:solidFill>
                  <a:srgbClr val="D6E5EF"/>
                </a:solidFill>
                <a:latin typeface="幼圆" pitchFamily="49" charset="-122"/>
                <a:ea typeface="幼圆" pitchFamily="49" charset="-122"/>
                <a:cs typeface="Source Sans Pro" pitchFamily="34" charset="-120"/>
              </a:rPr>
              <a:t>部分代码结构</a:t>
            </a:r>
            <a:r>
              <a:rPr lang="en-US" altLang="zh-CN" sz="1900" dirty="0">
                <a:solidFill>
                  <a:srgbClr val="D6E5EF"/>
                </a:solidFill>
                <a:latin typeface="幼圆" pitchFamily="49" charset="-122"/>
                <a:ea typeface="幼圆" pitchFamily="49" charset="-122"/>
                <a:cs typeface="Source Sans Pro" pitchFamily="34" charset="-120"/>
              </a:rPr>
              <a:t>(</a:t>
            </a:r>
            <a:r>
              <a:rPr lang="zh-CN" altLang="en-US" sz="1900" dirty="0">
                <a:solidFill>
                  <a:srgbClr val="D6E5EF"/>
                </a:solidFill>
                <a:latin typeface="幼圆" pitchFamily="49" charset="-122"/>
                <a:ea typeface="幼圆" pitchFamily="49" charset="-122"/>
                <a:cs typeface="Source Sans Pro" pitchFamily="34" charset="-120"/>
              </a:rPr>
              <a:t>编程客户端使用</a:t>
            </a:r>
            <a:r>
              <a:rPr lang="en-US" altLang="zh-CN" sz="1900" dirty="0" err="1">
                <a:solidFill>
                  <a:srgbClr val="D6E5EF"/>
                </a:solidFill>
                <a:latin typeface="幼圆" pitchFamily="49" charset="-122"/>
                <a:ea typeface="幼圆" pitchFamily="49" charset="-122"/>
                <a:cs typeface="Source Sans Pro" pitchFamily="34" charset="-120"/>
              </a:rPr>
              <a:t>Microbit×Microsoft</a:t>
            </a:r>
            <a:r>
              <a:rPr lang="en-US" altLang="zh-CN" sz="1900" dirty="0">
                <a:solidFill>
                  <a:srgbClr val="D6E5EF"/>
                </a:solidFill>
                <a:latin typeface="幼圆" pitchFamily="49" charset="-122"/>
                <a:ea typeface="幼圆" pitchFamily="49" charset="-122"/>
                <a:cs typeface="Source Sans Pro" pitchFamily="34" charset="-120"/>
              </a:rPr>
              <a:t>)</a:t>
            </a:r>
            <a:r>
              <a:rPr lang="zh-CN" altLang="en-US" sz="1900" b="1" dirty="0">
                <a:solidFill>
                  <a:srgbClr val="D6E5EF"/>
                </a:solidFill>
                <a:latin typeface="幼圆" pitchFamily="49" charset="-122"/>
                <a:ea typeface="幼圆" pitchFamily="49" charset="-122"/>
                <a:cs typeface="Source Sans Pro" pitchFamily="34" charset="-120"/>
              </a:rPr>
              <a:t>：</a:t>
            </a:r>
            <a:endParaRPr lang="en-US" sz="1900" b="1" dirty="0">
              <a:latin typeface="幼圆" pitchFamily="49" charset="-122"/>
              <a:ea typeface="幼圆" pitchFamily="49" charset="-122"/>
            </a:endParaRPr>
          </a:p>
        </p:txBody>
      </p:sp>
      <p:sp>
        <p:nvSpPr>
          <p:cNvPr id="6" name="圆角矩形 6">
            <a:extLst>
              <a:ext uri="{FF2B5EF4-FFF2-40B4-BE49-F238E27FC236}">
                <a16:creationId xmlns="" xmlns:a16="http://schemas.microsoft.com/office/drawing/2014/main" id="{5316A7D1-5093-F901-7426-4D62EE01F8ED}"/>
              </a:ext>
            </a:extLst>
          </p:cNvPr>
          <p:cNvSpPr/>
          <p:nvPr/>
        </p:nvSpPr>
        <p:spPr>
          <a:xfrm>
            <a:off x="7448764" y="927393"/>
            <a:ext cx="6950336" cy="6968223"/>
          </a:xfrm>
          <a:prstGeom prst="roundRect">
            <a:avLst>
              <a:gd name="adj" fmla="val 1326"/>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600"/>
                                        <p:tgtEl>
                                          <p:spTgt spid="7"/>
                                        </p:tgtEl>
                                      </p:cBhvr>
                                    </p:animEffect>
                                    <p:anim calcmode="lin" valueType="num">
                                      <p:cBhvr>
                                        <p:cTn id="18" dur="600" fill="hold"/>
                                        <p:tgtEl>
                                          <p:spTgt spid="7"/>
                                        </p:tgtEl>
                                        <p:attrNameLst>
                                          <p:attrName>ppt_x</p:attrName>
                                        </p:attrNameLst>
                                      </p:cBhvr>
                                      <p:tavLst>
                                        <p:tav tm="0">
                                          <p:val>
                                            <p:strVal val="#ppt_x"/>
                                          </p:val>
                                        </p:tav>
                                        <p:tav tm="100000">
                                          <p:val>
                                            <p:strVal val="#ppt_x"/>
                                          </p:val>
                                        </p:tav>
                                      </p:tavLst>
                                    </p:anim>
                                    <p:anim calcmode="lin" valueType="num">
                                      <p:cBhvr>
                                        <p:cTn id="19" dur="6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anim calcmode="lin" valueType="num">
                                      <p:cBhvr>
                                        <p:cTn id="25" dur="500" fill="hold"/>
                                        <p:tgtEl>
                                          <p:spTgt spid="4"/>
                                        </p:tgtEl>
                                        <p:attrNameLst>
                                          <p:attrName>ppt_x</p:attrName>
                                        </p:attrNameLst>
                                      </p:cBhvr>
                                      <p:tavLst>
                                        <p:tav tm="0">
                                          <p:val>
                                            <p:strVal val="#ppt_x"/>
                                          </p:val>
                                        </p:tav>
                                        <p:tav tm="100000">
                                          <p:val>
                                            <p:strVal val="#ppt_x"/>
                                          </p:val>
                                        </p:tav>
                                      </p:tavLst>
                                    </p:anim>
                                    <p:anim calcmode="lin" valueType="num">
                                      <p:cBhvr>
                                        <p:cTn id="26" dur="500" fill="hold"/>
                                        <p:tgtEl>
                                          <p:spTgt spid="4"/>
                                        </p:tgtEl>
                                        <p:attrNameLst>
                                          <p:attrName>ppt_y</p:attrName>
                                        </p:attrNameLst>
                                      </p:cBhvr>
                                      <p:tavLst>
                                        <p:tav tm="0">
                                          <p:val>
                                            <p:strVal val="#ppt_y-.1"/>
                                          </p:val>
                                        </p:tav>
                                        <p:tav tm="100000">
                                          <p:val>
                                            <p:strVal val="#ppt_y"/>
                                          </p:val>
                                        </p:tav>
                                      </p:tavLst>
                                    </p:anim>
                                  </p:childTnLst>
                                </p:cTn>
                              </p:par>
                            </p:childTnLst>
                          </p:cTn>
                        </p:par>
                        <p:par>
                          <p:cTn id="27" fill="hold">
                            <p:stCondLst>
                              <p:cond delay="500"/>
                            </p:stCondLst>
                            <p:childTnLst>
                              <p:par>
                                <p:cTn id="28" presetID="42"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600"/>
                                        <p:tgtEl>
                                          <p:spTgt spid="6"/>
                                        </p:tgtEl>
                                      </p:cBhvr>
                                    </p:animEffect>
                                    <p:anim calcmode="lin" valueType="num">
                                      <p:cBhvr>
                                        <p:cTn id="31" dur="600" fill="hold"/>
                                        <p:tgtEl>
                                          <p:spTgt spid="6"/>
                                        </p:tgtEl>
                                        <p:attrNameLst>
                                          <p:attrName>ppt_x</p:attrName>
                                        </p:attrNameLst>
                                      </p:cBhvr>
                                      <p:tavLst>
                                        <p:tav tm="0">
                                          <p:val>
                                            <p:strVal val="#ppt_x"/>
                                          </p:val>
                                        </p:tav>
                                        <p:tav tm="100000">
                                          <p:val>
                                            <p:strVal val="#ppt_x"/>
                                          </p:val>
                                        </p:tav>
                                      </p:tavLst>
                                    </p:anim>
                                    <p:anim calcmode="lin" valueType="num">
                                      <p:cBhvr>
                                        <p:cTn id="32" dur="6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4" grpId="0"/>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sp>
        <p:nvSpPr>
          <p:cNvPr id="4" name="Shape 2"/>
          <p:cNvSpPr/>
          <p:nvPr/>
        </p:nvSpPr>
        <p:spPr>
          <a:xfrm>
            <a:off x="-2" y="0"/>
            <a:ext cx="8568268" cy="8229600"/>
          </a:xfrm>
          <a:prstGeom prst="rect">
            <a:avLst/>
          </a:prstGeom>
          <a:blipFill dpi="0" rotWithShape="1">
            <a:blip r:embed="rId3">
              <a:extLst>
                <a:ext uri="{28A0092B-C50C-407E-A947-70E740481C1C}">
                  <a14:useLocalDpi xmlns:a14="http://schemas.microsoft.com/office/drawing/2010/main" val="0"/>
                </a:ext>
              </a:extLst>
            </a:blip>
            <a:srcRect/>
            <a:stretch>
              <a:fillRect l="-2503" r="-1845"/>
            </a:stretch>
          </a:blipFill>
        </p:spPr>
      </p:sp>
      <p:sp>
        <p:nvSpPr>
          <p:cNvPr id="6" name="Text 3"/>
          <p:cNvSpPr/>
          <p:nvPr/>
        </p:nvSpPr>
        <p:spPr>
          <a:xfrm>
            <a:off x="8758000" y="2890123"/>
            <a:ext cx="4443889" cy="830997"/>
          </a:xfrm>
          <a:prstGeom prst="rect">
            <a:avLst/>
          </a:prstGeom>
          <a:noFill/>
        </p:spPr>
        <p:txBody>
          <a:bodyPr wrap="square" lIns="91440" tIns="45720" rIns="91440" bIns="45720">
            <a:spAutoFit/>
          </a:bodyPr>
          <a:lstStyle/>
          <a:p>
            <a:r>
              <a:rPr lang="en-US" sz="4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a:t>
            </a:r>
            <a:r>
              <a:rPr lang="en-US" sz="4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硬件集成</a:t>
            </a:r>
            <a:endParaRPr lang="en-US" sz="4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7" name="Text 4"/>
          <p:cNvSpPr/>
          <p:nvPr/>
        </p:nvSpPr>
        <p:spPr>
          <a:xfrm>
            <a:off x="8758002" y="4358023"/>
            <a:ext cx="5748219" cy="3318426"/>
          </a:xfrm>
          <a:prstGeom prst="rect">
            <a:avLst/>
          </a:prstGeom>
          <a:noFill/>
        </p:spPr>
        <p:txBody>
          <a:bodyPr wrap="square" rtlCol="0" anchor="t"/>
          <a:lstStyle/>
          <a:p>
            <a:pPr marL="0" indent="0">
              <a:lnSpc>
                <a:spcPts val="2800"/>
              </a:lnSpc>
              <a:buNone/>
            </a:pPr>
            <a:r>
              <a:rPr lang="en-US" sz="1750" dirty="0">
                <a:solidFill>
                  <a:srgbClr val="D6E5EF"/>
                </a:solidFill>
                <a:latin typeface="幼圆" pitchFamily="49" charset="-122"/>
                <a:ea typeface="幼圆" pitchFamily="49" charset="-122"/>
                <a:cs typeface="Source Sans Pro" pitchFamily="34" charset="-120"/>
              </a:rPr>
              <a:t>在硬件集成阶段，我们将Microbit与其他电子元件和传感器进行了集成，以进一步扩展其功能和应用范围。通过精确的电路设计和连接，我们成功地将Microbit与外部装置进行了交互，并实现了更高级别的功能和互动体验。这样的硬件集成为我们的项目增加了更多的创新和实用价值。</a:t>
            </a:r>
          </a:p>
        </p:txBody>
      </p:sp>
    </p:spTree>
  </p:cSld>
  <p:clrMapOvr>
    <a:masterClrMapping/>
  </p:clrMapOvr>
  <mc:AlternateContent xmlns:mc="http://schemas.openxmlformats.org/markup-compatibility/2006" xmlns:p14="http://schemas.microsoft.com/office/powerpoint/2010/main">
    <mc:Choice Requires="p14">
      <p:transition p14:dur="300">
        <p:push/>
      </p:transition>
    </mc:Choice>
    <mc:Fallback xmlns="">
      <p:transition>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600"/>
                                        <p:tgtEl>
                                          <p:spTgt spid="6"/>
                                        </p:tgtEl>
                                      </p:cBhvr>
                                    </p:animEffect>
                                    <p:anim calcmode="lin" valueType="num">
                                      <p:cBhvr>
                                        <p:cTn id="8" dur="600" fill="hold"/>
                                        <p:tgtEl>
                                          <p:spTgt spid="6"/>
                                        </p:tgtEl>
                                        <p:attrNameLst>
                                          <p:attrName>ppt_x</p:attrName>
                                        </p:attrNameLst>
                                      </p:cBhvr>
                                      <p:tavLst>
                                        <p:tav tm="0">
                                          <p:val>
                                            <p:strVal val="#ppt_x"/>
                                          </p:val>
                                        </p:tav>
                                        <p:tav tm="100000">
                                          <p:val>
                                            <p:strVal val="#ppt_x"/>
                                          </p:val>
                                        </p:tav>
                                      </p:tavLst>
                                    </p:anim>
                                    <p:anim calcmode="lin" valueType="num">
                                      <p:cBhvr>
                                        <p:cTn id="9" dur="6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sp>
        <p:nvSpPr>
          <p:cNvPr id="4" name="Text 2"/>
          <p:cNvSpPr/>
          <p:nvPr/>
        </p:nvSpPr>
        <p:spPr>
          <a:xfrm>
            <a:off x="833198" y="3979808"/>
            <a:ext cx="6559119" cy="923330"/>
          </a:xfrm>
          <a:prstGeom prst="rect">
            <a:avLst/>
          </a:prstGeom>
          <a:noFill/>
        </p:spPr>
        <p:txBody>
          <a:bodyPr wrap="square" lIns="91440" tIns="45720" rIns="91440" bIns="45720">
            <a:spAutoFit/>
          </a:bodyPr>
          <a:lstStyle/>
          <a:p>
            <a:r>
              <a:rPr lang="en-US" sz="5400" b="1" dirty="0" err="1">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设计流程和团队合作</a:t>
            </a:r>
            <a:endParaRPr lang="en-US" sz="5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7" name="Text 5"/>
          <p:cNvSpPr/>
          <p:nvPr/>
        </p:nvSpPr>
        <p:spPr>
          <a:xfrm>
            <a:off x="1555313" y="2894290"/>
            <a:ext cx="2221944" cy="347186"/>
          </a:xfrm>
          <a:prstGeom prst="rect">
            <a:avLst/>
          </a:prstGeom>
          <a:noFill/>
        </p:spPr>
        <p:txBody>
          <a:bodyPr wrap="none" rtlCol="0" anchor="t"/>
          <a:lstStyle/>
          <a:p>
            <a:pPr marL="0" indent="0">
              <a:lnSpc>
                <a:spcPts val="2735"/>
              </a:lnSpc>
              <a:buNone/>
            </a:pPr>
            <a:r>
              <a:rPr lang="en-US" sz="2185" dirty="0" err="1">
                <a:solidFill>
                  <a:srgbClr val="6EB9FC"/>
                </a:solidFill>
                <a:latin typeface="微软雅黑" panose="020B0503020204020204" pitchFamily="34" charset="-122"/>
                <a:ea typeface="微软雅黑" panose="020B0503020204020204" pitchFamily="34" charset="-122"/>
              </a:rPr>
              <a:t>需求分析</a:t>
            </a:r>
            <a:endParaRPr lang="en-US" sz="2185" dirty="0">
              <a:solidFill>
                <a:srgbClr val="6EB9FC"/>
              </a:solidFill>
              <a:latin typeface="微软雅黑" panose="020B0503020204020204" pitchFamily="34" charset="-122"/>
              <a:ea typeface="微软雅黑" panose="020B0503020204020204" pitchFamily="34" charset="-122"/>
            </a:endParaRPr>
          </a:p>
        </p:txBody>
      </p:sp>
      <p:sp>
        <p:nvSpPr>
          <p:cNvPr id="8" name="Text 6"/>
          <p:cNvSpPr/>
          <p:nvPr/>
        </p:nvSpPr>
        <p:spPr>
          <a:xfrm>
            <a:off x="1555313" y="3463647"/>
            <a:ext cx="8584287" cy="355402"/>
          </a:xfrm>
          <a:prstGeom prst="rect">
            <a:avLst/>
          </a:prstGeom>
          <a:noFill/>
        </p:spPr>
        <p:txBody>
          <a:bodyPr wrap="none" rtlCol="0" anchor="t"/>
          <a:lstStyle/>
          <a:p>
            <a:pPr marL="0" indent="0">
              <a:lnSpc>
                <a:spcPts val="2800"/>
              </a:lnSpc>
              <a:buNone/>
            </a:pPr>
            <a:r>
              <a:rPr lang="en-US" sz="1750" dirty="0">
                <a:solidFill>
                  <a:srgbClr val="D6E5EF"/>
                </a:solidFill>
                <a:latin typeface="幼圆" pitchFamily="49" charset="-122"/>
                <a:ea typeface="幼圆" pitchFamily="49" charset="-122"/>
                <a:cs typeface="Source Sans Pro" pitchFamily="34" charset="-120"/>
              </a:rPr>
              <a:t>我们首先明确作品的需求，搭建设计框架。</a:t>
            </a:r>
            <a:endParaRPr lang="en-US" sz="1750" dirty="0">
              <a:latin typeface="幼圆" pitchFamily="49" charset="-122"/>
              <a:ea typeface="幼圆" pitchFamily="49" charset="-122"/>
            </a:endParaRPr>
          </a:p>
        </p:txBody>
      </p:sp>
      <p:sp>
        <p:nvSpPr>
          <p:cNvPr id="11" name="Text 9"/>
          <p:cNvSpPr/>
          <p:nvPr/>
        </p:nvSpPr>
        <p:spPr>
          <a:xfrm>
            <a:off x="1555313" y="4291132"/>
            <a:ext cx="2221944" cy="347186"/>
          </a:xfrm>
          <a:prstGeom prst="rect">
            <a:avLst/>
          </a:prstGeom>
          <a:noFill/>
        </p:spPr>
        <p:txBody>
          <a:bodyPr wrap="none" rtlCol="0" anchor="t"/>
          <a:lstStyle/>
          <a:p>
            <a:pPr marL="0" indent="0">
              <a:lnSpc>
                <a:spcPts val="2735"/>
              </a:lnSpc>
              <a:buNone/>
            </a:pPr>
            <a:r>
              <a:rPr lang="en-US" sz="2185" dirty="0" err="1">
                <a:solidFill>
                  <a:srgbClr val="6EB9FC"/>
                </a:solidFill>
                <a:latin typeface="微软雅黑" panose="020B0503020204020204" pitchFamily="34" charset="-122"/>
                <a:ea typeface="微软雅黑" panose="020B0503020204020204" pitchFamily="34" charset="-122"/>
              </a:rPr>
              <a:t>分工合作</a:t>
            </a:r>
            <a:endParaRPr lang="en-US" sz="2185" dirty="0">
              <a:solidFill>
                <a:srgbClr val="6EB9FC"/>
              </a:solidFill>
              <a:latin typeface="微软雅黑" panose="020B0503020204020204" pitchFamily="34" charset="-122"/>
              <a:ea typeface="微软雅黑" panose="020B0503020204020204" pitchFamily="34" charset="-122"/>
            </a:endParaRPr>
          </a:p>
        </p:txBody>
      </p:sp>
      <p:sp>
        <p:nvSpPr>
          <p:cNvPr id="12" name="Text 10"/>
          <p:cNvSpPr/>
          <p:nvPr/>
        </p:nvSpPr>
        <p:spPr>
          <a:xfrm>
            <a:off x="1555313" y="4860488"/>
            <a:ext cx="8584287" cy="355402"/>
          </a:xfrm>
          <a:prstGeom prst="rect">
            <a:avLst/>
          </a:prstGeom>
          <a:noFill/>
        </p:spPr>
        <p:txBody>
          <a:bodyPr wrap="none" rtlCol="0" anchor="t"/>
          <a:lstStyle/>
          <a:p>
            <a:pPr marL="0" indent="0">
              <a:lnSpc>
                <a:spcPts val="2800"/>
              </a:lnSpc>
              <a:buNone/>
            </a:pPr>
            <a:r>
              <a:rPr lang="en-US" sz="1750" dirty="0">
                <a:solidFill>
                  <a:srgbClr val="D6E5EF"/>
                </a:solidFill>
                <a:latin typeface="幼圆" pitchFamily="49" charset="-122"/>
                <a:ea typeface="幼圆" pitchFamily="49" charset="-122"/>
                <a:cs typeface="Source Sans Pro" pitchFamily="34" charset="-120"/>
              </a:rPr>
              <a:t>根据团队成员的专长，我们合理分工，紧密合作，共同推进项目的开发。</a:t>
            </a:r>
            <a:endParaRPr lang="en-US" sz="1750" dirty="0">
              <a:latin typeface="幼圆" pitchFamily="49" charset="-122"/>
              <a:ea typeface="幼圆" pitchFamily="49" charset="-122"/>
            </a:endParaRPr>
          </a:p>
        </p:txBody>
      </p:sp>
      <p:grpSp>
        <p:nvGrpSpPr>
          <p:cNvPr id="22" name="组合 21">
            <a:extLst>
              <a:ext uri="{FF2B5EF4-FFF2-40B4-BE49-F238E27FC236}">
                <a16:creationId xmlns="" xmlns:a16="http://schemas.microsoft.com/office/drawing/2014/main" id="{FEE36AF6-B7F6-A7C2-FF77-A0C03E906566}"/>
              </a:ext>
            </a:extLst>
          </p:cNvPr>
          <p:cNvGrpSpPr/>
          <p:nvPr/>
        </p:nvGrpSpPr>
        <p:grpSpPr>
          <a:xfrm>
            <a:off x="833199" y="2817971"/>
            <a:ext cx="499943" cy="499943"/>
            <a:chOff x="833199" y="2817971"/>
            <a:chExt cx="499943" cy="499943"/>
          </a:xfrm>
        </p:grpSpPr>
        <p:sp>
          <p:nvSpPr>
            <p:cNvPr id="5" name="Shape 3"/>
            <p:cNvSpPr/>
            <p:nvPr/>
          </p:nvSpPr>
          <p:spPr>
            <a:xfrm>
              <a:off x="833199" y="2817971"/>
              <a:ext cx="499943" cy="499943"/>
            </a:xfrm>
            <a:prstGeom prst="roundRect">
              <a:avLst>
                <a:gd name="adj" fmla="val 13333"/>
              </a:avLst>
            </a:prstGeom>
            <a:solidFill>
              <a:srgbClr val="2F3343"/>
            </a:solidFill>
          </p:spPr>
        </p:sp>
        <p:sp>
          <p:nvSpPr>
            <p:cNvPr id="6" name="Text 4"/>
            <p:cNvSpPr/>
            <p:nvPr/>
          </p:nvSpPr>
          <p:spPr>
            <a:xfrm>
              <a:off x="1022152" y="2859643"/>
              <a:ext cx="121920" cy="416481"/>
            </a:xfrm>
            <a:prstGeom prst="rect">
              <a:avLst/>
            </a:prstGeom>
            <a:noFill/>
          </p:spPr>
          <p:txBody>
            <a:bodyPr wrap="none" rtlCol="0" anchor="t"/>
            <a:lstStyle/>
            <a:p>
              <a:pPr marL="0" indent="0" algn="ctr">
                <a:lnSpc>
                  <a:spcPts val="3280"/>
                </a:lnSpc>
                <a:buNone/>
              </a:pPr>
              <a:r>
                <a:rPr lang="en-US" sz="2625" dirty="0">
                  <a:solidFill>
                    <a:srgbClr val="6EB9FC"/>
                  </a:solidFill>
                  <a:latin typeface="微软雅黑" panose="020B0503020204020204" pitchFamily="34" charset="-122"/>
                  <a:ea typeface="微软雅黑" panose="020B0503020204020204" pitchFamily="34" charset="-122"/>
                  <a:cs typeface="Lora" pitchFamily="34" charset="-120"/>
                </a:rPr>
                <a:t>1</a:t>
              </a:r>
              <a:endParaRPr lang="en-US" sz="2625" dirty="0">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 xmlns:a16="http://schemas.microsoft.com/office/drawing/2014/main" id="{5C5CE4A8-D493-C3FE-AB05-EBC80DD1239C}"/>
              </a:ext>
            </a:extLst>
          </p:cNvPr>
          <p:cNvGrpSpPr/>
          <p:nvPr/>
        </p:nvGrpSpPr>
        <p:grpSpPr>
          <a:xfrm>
            <a:off x="833199" y="4214813"/>
            <a:ext cx="499943" cy="499943"/>
            <a:chOff x="833199" y="4214813"/>
            <a:chExt cx="499943" cy="499943"/>
          </a:xfrm>
        </p:grpSpPr>
        <p:sp>
          <p:nvSpPr>
            <p:cNvPr id="9" name="Shape 7"/>
            <p:cNvSpPr/>
            <p:nvPr/>
          </p:nvSpPr>
          <p:spPr>
            <a:xfrm>
              <a:off x="833199" y="4214813"/>
              <a:ext cx="499943" cy="499943"/>
            </a:xfrm>
            <a:prstGeom prst="roundRect">
              <a:avLst>
                <a:gd name="adj" fmla="val 13333"/>
              </a:avLst>
            </a:prstGeom>
            <a:solidFill>
              <a:srgbClr val="2F3343"/>
            </a:solidFill>
          </p:spPr>
        </p:sp>
        <p:sp>
          <p:nvSpPr>
            <p:cNvPr id="10" name="Text 8"/>
            <p:cNvSpPr/>
            <p:nvPr/>
          </p:nvSpPr>
          <p:spPr>
            <a:xfrm>
              <a:off x="995482" y="4256484"/>
              <a:ext cx="175260" cy="416481"/>
            </a:xfrm>
            <a:prstGeom prst="rect">
              <a:avLst/>
            </a:prstGeom>
            <a:noFill/>
          </p:spPr>
          <p:txBody>
            <a:bodyPr wrap="none" rtlCol="0" anchor="t"/>
            <a:lstStyle/>
            <a:p>
              <a:pPr marL="0" indent="0" algn="ctr">
                <a:lnSpc>
                  <a:spcPts val="3280"/>
                </a:lnSpc>
                <a:buNone/>
              </a:pPr>
              <a:r>
                <a:rPr lang="en-US" sz="2625" dirty="0">
                  <a:solidFill>
                    <a:srgbClr val="6EB9FC"/>
                  </a:solidFill>
                  <a:latin typeface="微软雅黑" panose="020B0503020204020204" pitchFamily="34" charset="-122"/>
                  <a:ea typeface="微软雅黑" panose="020B0503020204020204" pitchFamily="34" charset="-122"/>
                  <a:cs typeface="Lora" pitchFamily="34" charset="-120"/>
                </a:rPr>
                <a:t>2</a:t>
              </a:r>
              <a:endParaRPr lang="en-US" sz="2625" dirty="0">
                <a:latin typeface="微软雅黑" panose="020B0503020204020204" pitchFamily="34" charset="-122"/>
                <a:ea typeface="微软雅黑" panose="020B0503020204020204" pitchFamily="34" charset="-122"/>
              </a:endParaRPr>
            </a:p>
          </p:txBody>
        </p:sp>
      </p:grpSp>
      <p:grpSp>
        <p:nvGrpSpPr>
          <p:cNvPr id="27" name="组合 26">
            <a:extLst>
              <a:ext uri="{FF2B5EF4-FFF2-40B4-BE49-F238E27FC236}">
                <a16:creationId xmlns="" xmlns:a16="http://schemas.microsoft.com/office/drawing/2014/main" id="{729ADE67-95C8-B4A7-34B7-C04EC94483EF}"/>
              </a:ext>
            </a:extLst>
          </p:cNvPr>
          <p:cNvGrpSpPr/>
          <p:nvPr/>
        </p:nvGrpSpPr>
        <p:grpSpPr>
          <a:xfrm>
            <a:off x="833199" y="5611654"/>
            <a:ext cx="499943" cy="499943"/>
            <a:chOff x="833199" y="5611654"/>
            <a:chExt cx="499943" cy="499943"/>
          </a:xfrm>
        </p:grpSpPr>
        <p:sp>
          <p:nvSpPr>
            <p:cNvPr id="13" name="Shape 11"/>
            <p:cNvSpPr/>
            <p:nvPr/>
          </p:nvSpPr>
          <p:spPr>
            <a:xfrm>
              <a:off x="833199" y="5611654"/>
              <a:ext cx="499943" cy="499943"/>
            </a:xfrm>
            <a:prstGeom prst="roundRect">
              <a:avLst>
                <a:gd name="adj" fmla="val 13333"/>
              </a:avLst>
            </a:prstGeom>
            <a:solidFill>
              <a:srgbClr val="2F3343"/>
            </a:solidFill>
          </p:spPr>
        </p:sp>
        <p:sp>
          <p:nvSpPr>
            <p:cNvPr id="14" name="Text 12"/>
            <p:cNvSpPr/>
            <p:nvPr/>
          </p:nvSpPr>
          <p:spPr>
            <a:xfrm>
              <a:off x="991672" y="5653326"/>
              <a:ext cx="182880" cy="416481"/>
            </a:xfrm>
            <a:prstGeom prst="rect">
              <a:avLst/>
            </a:prstGeom>
            <a:noFill/>
          </p:spPr>
          <p:txBody>
            <a:bodyPr wrap="none" rtlCol="0" anchor="t"/>
            <a:lstStyle/>
            <a:p>
              <a:pPr marL="0" indent="0" algn="ctr">
                <a:lnSpc>
                  <a:spcPts val="3280"/>
                </a:lnSpc>
                <a:buNone/>
              </a:pPr>
              <a:r>
                <a:rPr lang="en-US" sz="2625" dirty="0">
                  <a:solidFill>
                    <a:srgbClr val="6EB9FC"/>
                  </a:solidFill>
                  <a:latin typeface="微软雅黑" panose="020B0503020204020204" pitchFamily="34" charset="-122"/>
                  <a:ea typeface="微软雅黑" panose="020B0503020204020204" pitchFamily="34" charset="-122"/>
                  <a:cs typeface="Lora" pitchFamily="34" charset="-120"/>
                </a:rPr>
                <a:t>3</a:t>
              </a:r>
              <a:endParaRPr lang="en-US" sz="2625" dirty="0">
                <a:latin typeface="微软雅黑" panose="020B0503020204020204" pitchFamily="34" charset="-122"/>
                <a:ea typeface="微软雅黑" panose="020B0503020204020204" pitchFamily="34" charset="-122"/>
              </a:endParaRPr>
            </a:p>
          </p:txBody>
        </p:sp>
      </p:grpSp>
      <p:sp>
        <p:nvSpPr>
          <p:cNvPr id="15" name="Text 13"/>
          <p:cNvSpPr/>
          <p:nvPr/>
        </p:nvSpPr>
        <p:spPr>
          <a:xfrm>
            <a:off x="1555313" y="5687973"/>
            <a:ext cx="2221944" cy="347186"/>
          </a:xfrm>
          <a:prstGeom prst="rect">
            <a:avLst/>
          </a:prstGeom>
          <a:noFill/>
        </p:spPr>
        <p:txBody>
          <a:bodyPr wrap="none" rtlCol="0" anchor="t"/>
          <a:lstStyle/>
          <a:p>
            <a:pPr marL="0" indent="0">
              <a:lnSpc>
                <a:spcPts val="2735"/>
              </a:lnSpc>
              <a:buNone/>
            </a:pPr>
            <a:r>
              <a:rPr lang="en-US" sz="2185" dirty="0" err="1">
                <a:solidFill>
                  <a:srgbClr val="6EB9FC"/>
                </a:solidFill>
                <a:latin typeface="微软雅黑" panose="020B0503020204020204" pitchFamily="34" charset="-122"/>
                <a:ea typeface="微软雅黑" panose="020B0503020204020204" pitchFamily="34" charset="-122"/>
              </a:rPr>
              <a:t>迭代改进</a:t>
            </a:r>
            <a:endParaRPr lang="en-US" sz="2185" dirty="0">
              <a:solidFill>
                <a:srgbClr val="6EB9FC"/>
              </a:solidFill>
              <a:latin typeface="微软雅黑" panose="020B0503020204020204" pitchFamily="34" charset="-122"/>
              <a:ea typeface="微软雅黑" panose="020B0503020204020204" pitchFamily="34" charset="-122"/>
            </a:endParaRPr>
          </a:p>
        </p:txBody>
      </p:sp>
      <p:sp>
        <p:nvSpPr>
          <p:cNvPr id="16" name="Text 14"/>
          <p:cNvSpPr/>
          <p:nvPr/>
        </p:nvSpPr>
        <p:spPr>
          <a:xfrm>
            <a:off x="1555313" y="6257330"/>
            <a:ext cx="8584287" cy="355402"/>
          </a:xfrm>
          <a:prstGeom prst="rect">
            <a:avLst/>
          </a:prstGeom>
          <a:noFill/>
        </p:spPr>
        <p:txBody>
          <a:bodyPr wrap="none" rtlCol="0" anchor="t"/>
          <a:lstStyle/>
          <a:p>
            <a:pPr marL="0" indent="0">
              <a:lnSpc>
                <a:spcPts val="2800"/>
              </a:lnSpc>
              <a:buNone/>
            </a:pPr>
            <a:r>
              <a:rPr lang="en-US" sz="1750" dirty="0" err="1">
                <a:solidFill>
                  <a:srgbClr val="D6E5EF"/>
                </a:solidFill>
                <a:latin typeface="幼圆" pitchFamily="49" charset="-122"/>
                <a:ea typeface="幼圆" pitchFamily="49" charset="-122"/>
                <a:cs typeface="Source Sans Pro" pitchFamily="34" charset="-120"/>
              </a:rPr>
              <a:t>在开发过程中，我们不断优化设计和功能，保证作品的质量和用户体验</a:t>
            </a:r>
            <a:r>
              <a:rPr lang="en-US" sz="1750" dirty="0">
                <a:solidFill>
                  <a:srgbClr val="D6E5EF"/>
                </a:solidFill>
                <a:latin typeface="幼圆" pitchFamily="49" charset="-122"/>
                <a:ea typeface="幼圆" pitchFamily="49" charset="-122"/>
                <a:cs typeface="Source Sans Pro" pitchFamily="34" charset="-120"/>
              </a:rPr>
              <a:t>。</a:t>
            </a:r>
            <a:endParaRPr lang="en-US" sz="1750" dirty="0">
              <a:latin typeface="幼圆" pitchFamily="49" charset="-122"/>
              <a:ea typeface="幼圆" pitchFamily="49" charset="-122"/>
            </a:endParaRPr>
          </a:p>
        </p:txBody>
      </p:sp>
      <p:sp>
        <p:nvSpPr>
          <p:cNvPr id="19" name="Shape 2"/>
          <p:cNvSpPr/>
          <p:nvPr/>
        </p:nvSpPr>
        <p:spPr>
          <a:xfrm>
            <a:off x="9601200" y="0"/>
            <a:ext cx="5029200" cy="8244284"/>
          </a:xfrm>
          <a:prstGeom prst="rect">
            <a:avLst/>
          </a:prstGeom>
          <a:gradFill>
            <a:gsLst>
              <a:gs pos="0">
                <a:schemeClr val="accent1">
                  <a:lumMod val="60000"/>
                  <a:lumOff val="40000"/>
                </a:schemeClr>
              </a:gs>
              <a:gs pos="45000">
                <a:srgbClr val="4B77C5"/>
              </a:gs>
              <a:gs pos="100000">
                <a:srgbClr val="FF8585"/>
              </a:gs>
              <a:gs pos="77000">
                <a:srgbClr val="C54EF4"/>
              </a:gs>
              <a:gs pos="0">
                <a:srgbClr val="ADC1E5"/>
              </a:gs>
            </a:gsLst>
            <a:lin ang="9600000" scaled="0"/>
          </a:gradFill>
        </p:spPr>
      </p:sp>
      <p:sp>
        <p:nvSpPr>
          <p:cNvPr id="17" name="文本框 16">
            <a:extLst>
              <a:ext uri="{FF2B5EF4-FFF2-40B4-BE49-F238E27FC236}">
                <a16:creationId xmlns="" xmlns:a16="http://schemas.microsoft.com/office/drawing/2014/main" id="{38AC040F-0821-076B-5B1E-AE3D64C3A488}"/>
              </a:ext>
            </a:extLst>
          </p:cNvPr>
          <p:cNvSpPr txBox="1"/>
          <p:nvPr/>
        </p:nvSpPr>
        <p:spPr>
          <a:xfrm rot="20423893">
            <a:off x="10403587" y="689185"/>
            <a:ext cx="1061509" cy="2215991"/>
          </a:xfrm>
          <a:prstGeom prst="rect">
            <a:avLst/>
          </a:prstGeom>
          <a:noFill/>
        </p:spPr>
        <p:txBody>
          <a:bodyPr wrap="none" rtlCol="0">
            <a:spAutoFit/>
          </a:bodyPr>
          <a:lstStyle/>
          <a:p>
            <a:r>
              <a:rPr lang="en-US" altLang="zh-CN" sz="13800" b="1" dirty="0">
                <a:solidFill>
                  <a:schemeClr val="bg1"/>
                </a:solidFill>
              </a:rPr>
              <a:t>T</a:t>
            </a:r>
            <a:endParaRPr lang="zh-CN" altLang="en-US" sz="13800" b="1" dirty="0">
              <a:solidFill>
                <a:schemeClr val="bg1"/>
              </a:solidFill>
            </a:endParaRPr>
          </a:p>
        </p:txBody>
      </p:sp>
      <p:sp>
        <p:nvSpPr>
          <p:cNvPr id="18" name="文本框 17">
            <a:extLst>
              <a:ext uri="{FF2B5EF4-FFF2-40B4-BE49-F238E27FC236}">
                <a16:creationId xmlns="" xmlns:a16="http://schemas.microsoft.com/office/drawing/2014/main" id="{38A3326E-3F67-3E95-C408-B9FB0C246C83}"/>
              </a:ext>
            </a:extLst>
          </p:cNvPr>
          <p:cNvSpPr txBox="1"/>
          <p:nvPr/>
        </p:nvSpPr>
        <p:spPr>
          <a:xfrm rot="1247071">
            <a:off x="11736729" y="2133479"/>
            <a:ext cx="1061509" cy="2215991"/>
          </a:xfrm>
          <a:prstGeom prst="rect">
            <a:avLst/>
          </a:prstGeom>
          <a:noFill/>
        </p:spPr>
        <p:txBody>
          <a:bodyPr wrap="none" rtlCol="0">
            <a:spAutoFit/>
          </a:bodyPr>
          <a:lstStyle/>
          <a:p>
            <a:r>
              <a:rPr lang="en-US" altLang="zh-CN" sz="13800" b="1" dirty="0">
                <a:solidFill>
                  <a:schemeClr val="bg1"/>
                </a:solidFill>
              </a:rPr>
              <a:t>E</a:t>
            </a:r>
            <a:endParaRPr lang="zh-CN" altLang="en-US" sz="13800" b="1" dirty="0">
              <a:solidFill>
                <a:schemeClr val="bg1"/>
              </a:solidFill>
            </a:endParaRPr>
          </a:p>
        </p:txBody>
      </p:sp>
      <p:sp>
        <p:nvSpPr>
          <p:cNvPr id="20" name="文本框 19">
            <a:extLst>
              <a:ext uri="{FF2B5EF4-FFF2-40B4-BE49-F238E27FC236}">
                <a16:creationId xmlns="" xmlns:a16="http://schemas.microsoft.com/office/drawing/2014/main" id="{AD75C0A3-E422-0344-CF64-86F6B0E9D616}"/>
              </a:ext>
            </a:extLst>
          </p:cNvPr>
          <p:cNvSpPr txBox="1"/>
          <p:nvPr/>
        </p:nvSpPr>
        <p:spPr>
          <a:xfrm rot="295179">
            <a:off x="10407009" y="3867697"/>
            <a:ext cx="1731564" cy="2215991"/>
          </a:xfrm>
          <a:prstGeom prst="rect">
            <a:avLst/>
          </a:prstGeom>
          <a:noFill/>
        </p:spPr>
        <p:txBody>
          <a:bodyPr wrap="none" rtlCol="0">
            <a:spAutoFit/>
          </a:bodyPr>
          <a:lstStyle/>
          <a:p>
            <a:r>
              <a:rPr lang="en-US" altLang="zh-CN" sz="13800" b="1" dirty="0">
                <a:solidFill>
                  <a:schemeClr val="bg1"/>
                </a:solidFill>
              </a:rPr>
              <a:t>M</a:t>
            </a:r>
            <a:endParaRPr lang="zh-CN" altLang="en-US" sz="13800" b="1" dirty="0">
              <a:solidFill>
                <a:schemeClr val="bg1"/>
              </a:solidFill>
            </a:endParaRPr>
          </a:p>
        </p:txBody>
      </p:sp>
      <p:sp>
        <p:nvSpPr>
          <p:cNvPr id="21" name="文本框 20">
            <a:extLst>
              <a:ext uri="{FF2B5EF4-FFF2-40B4-BE49-F238E27FC236}">
                <a16:creationId xmlns="" xmlns:a16="http://schemas.microsoft.com/office/drawing/2014/main" id="{68427908-757E-C6CA-D6DF-E4B715D317B8}"/>
              </a:ext>
            </a:extLst>
          </p:cNvPr>
          <p:cNvSpPr txBox="1"/>
          <p:nvPr/>
        </p:nvSpPr>
        <p:spPr>
          <a:xfrm rot="21098802">
            <a:off x="12380766" y="5414122"/>
            <a:ext cx="1127232" cy="2215991"/>
          </a:xfrm>
          <a:prstGeom prst="rect">
            <a:avLst/>
          </a:prstGeom>
          <a:noFill/>
        </p:spPr>
        <p:txBody>
          <a:bodyPr wrap="none" rtlCol="0">
            <a:spAutoFit/>
          </a:bodyPr>
          <a:lstStyle/>
          <a:p>
            <a:r>
              <a:rPr lang="en-US" altLang="zh-CN" sz="13800" b="1" dirty="0">
                <a:solidFill>
                  <a:schemeClr val="bg1"/>
                </a:solidFill>
              </a:rPr>
              <a:t>P</a:t>
            </a:r>
            <a:endParaRPr lang="zh-CN" altLang="en-US" sz="138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3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6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3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900"/>
                            </p:stCondLst>
                            <p:childTnLst>
                              <p:par>
                                <p:cTn id="14" presetID="31"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300" fill="hold"/>
                                        <p:tgtEl>
                                          <p:spTgt spid="17"/>
                                        </p:tgtEl>
                                        <p:attrNameLst>
                                          <p:attrName>ppt_w</p:attrName>
                                        </p:attrNameLst>
                                      </p:cBhvr>
                                      <p:tavLst>
                                        <p:tav tm="0">
                                          <p:val>
                                            <p:fltVal val="0"/>
                                          </p:val>
                                        </p:tav>
                                        <p:tav tm="100000">
                                          <p:val>
                                            <p:strVal val="#ppt_w"/>
                                          </p:val>
                                        </p:tav>
                                      </p:tavLst>
                                    </p:anim>
                                    <p:anim calcmode="lin" valueType="num">
                                      <p:cBhvr>
                                        <p:cTn id="17" dur="300" fill="hold"/>
                                        <p:tgtEl>
                                          <p:spTgt spid="17"/>
                                        </p:tgtEl>
                                        <p:attrNameLst>
                                          <p:attrName>ppt_h</p:attrName>
                                        </p:attrNameLst>
                                      </p:cBhvr>
                                      <p:tavLst>
                                        <p:tav tm="0">
                                          <p:val>
                                            <p:fltVal val="0"/>
                                          </p:val>
                                        </p:tav>
                                        <p:tav tm="100000">
                                          <p:val>
                                            <p:strVal val="#ppt_h"/>
                                          </p:val>
                                        </p:tav>
                                      </p:tavLst>
                                    </p:anim>
                                    <p:anim calcmode="lin" valueType="num">
                                      <p:cBhvr>
                                        <p:cTn id="18" dur="300" fill="hold"/>
                                        <p:tgtEl>
                                          <p:spTgt spid="17"/>
                                        </p:tgtEl>
                                        <p:attrNameLst>
                                          <p:attrName>style.rotation</p:attrName>
                                        </p:attrNameLst>
                                      </p:cBhvr>
                                      <p:tavLst>
                                        <p:tav tm="0">
                                          <p:val>
                                            <p:fltVal val="90"/>
                                          </p:val>
                                        </p:tav>
                                        <p:tav tm="100000">
                                          <p:val>
                                            <p:fltVal val="0"/>
                                          </p:val>
                                        </p:tav>
                                      </p:tavLst>
                                    </p:anim>
                                    <p:animEffect transition="in" filter="fade">
                                      <p:cBhvr>
                                        <p:cTn id="19" dur="300"/>
                                        <p:tgtEl>
                                          <p:spTgt spid="17"/>
                                        </p:tgtEl>
                                      </p:cBhvr>
                                    </p:animEffect>
                                  </p:childTnLst>
                                </p:cTn>
                              </p:par>
                            </p:childTnLst>
                          </p:cTn>
                        </p:par>
                        <p:par>
                          <p:cTn id="20" fill="hold">
                            <p:stCondLst>
                              <p:cond delay="1200"/>
                            </p:stCondLst>
                            <p:childTnLst>
                              <p:par>
                                <p:cTn id="21" presetID="31"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300" fill="hold"/>
                                        <p:tgtEl>
                                          <p:spTgt spid="18"/>
                                        </p:tgtEl>
                                        <p:attrNameLst>
                                          <p:attrName>ppt_w</p:attrName>
                                        </p:attrNameLst>
                                      </p:cBhvr>
                                      <p:tavLst>
                                        <p:tav tm="0">
                                          <p:val>
                                            <p:fltVal val="0"/>
                                          </p:val>
                                        </p:tav>
                                        <p:tav tm="100000">
                                          <p:val>
                                            <p:strVal val="#ppt_w"/>
                                          </p:val>
                                        </p:tav>
                                      </p:tavLst>
                                    </p:anim>
                                    <p:anim calcmode="lin" valueType="num">
                                      <p:cBhvr>
                                        <p:cTn id="24" dur="300" fill="hold"/>
                                        <p:tgtEl>
                                          <p:spTgt spid="18"/>
                                        </p:tgtEl>
                                        <p:attrNameLst>
                                          <p:attrName>ppt_h</p:attrName>
                                        </p:attrNameLst>
                                      </p:cBhvr>
                                      <p:tavLst>
                                        <p:tav tm="0">
                                          <p:val>
                                            <p:fltVal val="0"/>
                                          </p:val>
                                        </p:tav>
                                        <p:tav tm="100000">
                                          <p:val>
                                            <p:strVal val="#ppt_h"/>
                                          </p:val>
                                        </p:tav>
                                      </p:tavLst>
                                    </p:anim>
                                    <p:anim calcmode="lin" valueType="num">
                                      <p:cBhvr>
                                        <p:cTn id="25" dur="300" fill="hold"/>
                                        <p:tgtEl>
                                          <p:spTgt spid="18"/>
                                        </p:tgtEl>
                                        <p:attrNameLst>
                                          <p:attrName>style.rotation</p:attrName>
                                        </p:attrNameLst>
                                      </p:cBhvr>
                                      <p:tavLst>
                                        <p:tav tm="0">
                                          <p:val>
                                            <p:fltVal val="90"/>
                                          </p:val>
                                        </p:tav>
                                        <p:tav tm="100000">
                                          <p:val>
                                            <p:fltVal val="0"/>
                                          </p:val>
                                        </p:tav>
                                      </p:tavLst>
                                    </p:anim>
                                    <p:animEffect transition="in" filter="fade">
                                      <p:cBhvr>
                                        <p:cTn id="26" dur="300"/>
                                        <p:tgtEl>
                                          <p:spTgt spid="18"/>
                                        </p:tgtEl>
                                      </p:cBhvr>
                                    </p:animEffect>
                                  </p:childTnLst>
                                </p:cTn>
                              </p:par>
                            </p:childTnLst>
                          </p:cTn>
                        </p:par>
                        <p:par>
                          <p:cTn id="27" fill="hold">
                            <p:stCondLst>
                              <p:cond delay="1500"/>
                            </p:stCondLst>
                            <p:childTnLst>
                              <p:par>
                                <p:cTn id="28" presetID="31" presetClass="entr" presetSubtype="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300" fill="hold"/>
                                        <p:tgtEl>
                                          <p:spTgt spid="20"/>
                                        </p:tgtEl>
                                        <p:attrNameLst>
                                          <p:attrName>ppt_w</p:attrName>
                                        </p:attrNameLst>
                                      </p:cBhvr>
                                      <p:tavLst>
                                        <p:tav tm="0">
                                          <p:val>
                                            <p:fltVal val="0"/>
                                          </p:val>
                                        </p:tav>
                                        <p:tav tm="100000">
                                          <p:val>
                                            <p:strVal val="#ppt_w"/>
                                          </p:val>
                                        </p:tav>
                                      </p:tavLst>
                                    </p:anim>
                                    <p:anim calcmode="lin" valueType="num">
                                      <p:cBhvr>
                                        <p:cTn id="31" dur="300" fill="hold"/>
                                        <p:tgtEl>
                                          <p:spTgt spid="20"/>
                                        </p:tgtEl>
                                        <p:attrNameLst>
                                          <p:attrName>ppt_h</p:attrName>
                                        </p:attrNameLst>
                                      </p:cBhvr>
                                      <p:tavLst>
                                        <p:tav tm="0">
                                          <p:val>
                                            <p:fltVal val="0"/>
                                          </p:val>
                                        </p:tav>
                                        <p:tav tm="100000">
                                          <p:val>
                                            <p:strVal val="#ppt_h"/>
                                          </p:val>
                                        </p:tav>
                                      </p:tavLst>
                                    </p:anim>
                                    <p:anim calcmode="lin" valueType="num">
                                      <p:cBhvr>
                                        <p:cTn id="32" dur="300" fill="hold"/>
                                        <p:tgtEl>
                                          <p:spTgt spid="20"/>
                                        </p:tgtEl>
                                        <p:attrNameLst>
                                          <p:attrName>style.rotation</p:attrName>
                                        </p:attrNameLst>
                                      </p:cBhvr>
                                      <p:tavLst>
                                        <p:tav tm="0">
                                          <p:val>
                                            <p:fltVal val="90"/>
                                          </p:val>
                                        </p:tav>
                                        <p:tav tm="100000">
                                          <p:val>
                                            <p:fltVal val="0"/>
                                          </p:val>
                                        </p:tav>
                                      </p:tavLst>
                                    </p:anim>
                                    <p:animEffect transition="in" filter="fade">
                                      <p:cBhvr>
                                        <p:cTn id="33" dur="300"/>
                                        <p:tgtEl>
                                          <p:spTgt spid="20"/>
                                        </p:tgtEl>
                                      </p:cBhvr>
                                    </p:animEffect>
                                  </p:childTnLst>
                                </p:cTn>
                              </p:par>
                            </p:childTnLst>
                          </p:cTn>
                        </p:par>
                        <p:par>
                          <p:cTn id="34" fill="hold">
                            <p:stCondLst>
                              <p:cond delay="1800"/>
                            </p:stCondLst>
                            <p:childTnLst>
                              <p:par>
                                <p:cTn id="35" presetID="31"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300" fill="hold"/>
                                        <p:tgtEl>
                                          <p:spTgt spid="21"/>
                                        </p:tgtEl>
                                        <p:attrNameLst>
                                          <p:attrName>ppt_w</p:attrName>
                                        </p:attrNameLst>
                                      </p:cBhvr>
                                      <p:tavLst>
                                        <p:tav tm="0">
                                          <p:val>
                                            <p:fltVal val="0"/>
                                          </p:val>
                                        </p:tav>
                                        <p:tav tm="100000">
                                          <p:val>
                                            <p:strVal val="#ppt_w"/>
                                          </p:val>
                                        </p:tav>
                                      </p:tavLst>
                                    </p:anim>
                                    <p:anim calcmode="lin" valueType="num">
                                      <p:cBhvr>
                                        <p:cTn id="38" dur="300" fill="hold"/>
                                        <p:tgtEl>
                                          <p:spTgt spid="21"/>
                                        </p:tgtEl>
                                        <p:attrNameLst>
                                          <p:attrName>ppt_h</p:attrName>
                                        </p:attrNameLst>
                                      </p:cBhvr>
                                      <p:tavLst>
                                        <p:tav tm="0">
                                          <p:val>
                                            <p:fltVal val="0"/>
                                          </p:val>
                                        </p:tav>
                                        <p:tav tm="100000">
                                          <p:val>
                                            <p:strVal val="#ppt_h"/>
                                          </p:val>
                                        </p:tav>
                                      </p:tavLst>
                                    </p:anim>
                                    <p:anim calcmode="lin" valueType="num">
                                      <p:cBhvr>
                                        <p:cTn id="39" dur="300" fill="hold"/>
                                        <p:tgtEl>
                                          <p:spTgt spid="21"/>
                                        </p:tgtEl>
                                        <p:attrNameLst>
                                          <p:attrName>style.rotation</p:attrName>
                                        </p:attrNameLst>
                                      </p:cBhvr>
                                      <p:tavLst>
                                        <p:tav tm="0">
                                          <p:val>
                                            <p:fltVal val="90"/>
                                          </p:val>
                                        </p:tav>
                                        <p:tav tm="100000">
                                          <p:val>
                                            <p:fltVal val="0"/>
                                          </p:val>
                                        </p:tav>
                                      </p:tavLst>
                                    </p:anim>
                                    <p:animEffect transition="in" filter="fade">
                                      <p:cBhvr>
                                        <p:cTn id="40" dur="3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grpId="1" nodeType="clickEffect">
                                  <p:stCondLst>
                                    <p:cond delay="0"/>
                                  </p:stCondLst>
                                  <p:childTnLst>
                                    <p:animMotion origin="layout" path="M -1.49306E-6 2.34568E-6 L 0.0012 -0.3262 " pathEditMode="relative" rAng="0" ptsTypes="AA">
                                      <p:cBhvr>
                                        <p:cTn id="44" dur="750" fill="hold"/>
                                        <p:tgtEl>
                                          <p:spTgt spid="4"/>
                                        </p:tgtEl>
                                        <p:attrNameLst>
                                          <p:attrName>ppt_x</p:attrName>
                                          <p:attrName>ppt_y</p:attrName>
                                        </p:attrNameLst>
                                      </p:cBhvr>
                                      <p:rCtr x="54" y="-16319"/>
                                    </p:animMotion>
                                  </p:childTnLst>
                                </p:cTn>
                              </p:par>
                              <p:par>
                                <p:cTn id="45" presetID="42" presetClass="entr" presetSubtype="0" fill="hold" nodeType="withEffect">
                                  <p:stCondLst>
                                    <p:cond delay="3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anim calcmode="lin" valueType="num">
                                      <p:cBhvr>
                                        <p:cTn id="48" dur="500" fill="hold"/>
                                        <p:tgtEl>
                                          <p:spTgt spid="22"/>
                                        </p:tgtEl>
                                        <p:attrNameLst>
                                          <p:attrName>ppt_x</p:attrName>
                                        </p:attrNameLst>
                                      </p:cBhvr>
                                      <p:tavLst>
                                        <p:tav tm="0">
                                          <p:val>
                                            <p:strVal val="#ppt_x"/>
                                          </p:val>
                                        </p:tav>
                                        <p:tav tm="100000">
                                          <p:val>
                                            <p:strVal val="#ppt_x"/>
                                          </p:val>
                                        </p:tav>
                                      </p:tavLst>
                                    </p:anim>
                                    <p:anim calcmode="lin" valueType="num">
                                      <p:cBhvr>
                                        <p:cTn id="49" dur="500" fill="hold"/>
                                        <p:tgtEl>
                                          <p:spTgt spid="22"/>
                                        </p:tgtEl>
                                        <p:attrNameLst>
                                          <p:attrName>ppt_y</p:attrName>
                                        </p:attrNameLst>
                                      </p:cBhvr>
                                      <p:tavLst>
                                        <p:tav tm="0">
                                          <p:val>
                                            <p:strVal val="#ppt_y+.1"/>
                                          </p:val>
                                        </p:tav>
                                        <p:tav tm="100000">
                                          <p:val>
                                            <p:strVal val="#ppt_y"/>
                                          </p:val>
                                        </p:tav>
                                      </p:tavLst>
                                    </p:anim>
                                  </p:childTnLst>
                                </p:cTn>
                              </p:par>
                            </p:childTnLst>
                          </p:cTn>
                        </p:par>
                        <p:par>
                          <p:cTn id="50" fill="hold">
                            <p:stCondLst>
                              <p:cond delay="800"/>
                            </p:stCondLst>
                            <p:childTnLst>
                              <p:par>
                                <p:cTn id="51" presetID="42" presetClass="entr" presetSubtype="0"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anim calcmode="lin" valueType="num">
                                      <p:cBhvr>
                                        <p:cTn id="54" dur="500" fill="hold"/>
                                        <p:tgtEl>
                                          <p:spTgt spid="7"/>
                                        </p:tgtEl>
                                        <p:attrNameLst>
                                          <p:attrName>ppt_x</p:attrName>
                                        </p:attrNameLst>
                                      </p:cBhvr>
                                      <p:tavLst>
                                        <p:tav tm="0">
                                          <p:val>
                                            <p:strVal val="#ppt_x"/>
                                          </p:val>
                                        </p:tav>
                                        <p:tav tm="100000">
                                          <p:val>
                                            <p:strVal val="#ppt_x"/>
                                          </p:val>
                                        </p:tav>
                                      </p:tavLst>
                                    </p:anim>
                                    <p:anim calcmode="lin" valueType="num">
                                      <p:cBhvr>
                                        <p:cTn id="55" dur="500" fill="hold"/>
                                        <p:tgtEl>
                                          <p:spTgt spid="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20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anim calcmode="lin" valueType="num">
                                      <p:cBhvr>
                                        <p:cTn id="59" dur="500" fill="hold"/>
                                        <p:tgtEl>
                                          <p:spTgt spid="8"/>
                                        </p:tgtEl>
                                        <p:attrNameLst>
                                          <p:attrName>ppt_x</p:attrName>
                                        </p:attrNameLst>
                                      </p:cBhvr>
                                      <p:tavLst>
                                        <p:tav tm="0">
                                          <p:val>
                                            <p:strVal val="#ppt_x"/>
                                          </p:val>
                                        </p:tav>
                                        <p:tav tm="100000">
                                          <p:val>
                                            <p:strVal val="#ppt_x"/>
                                          </p:val>
                                        </p:tav>
                                      </p:tavLst>
                                    </p:anim>
                                    <p:anim calcmode="lin" valueType="num">
                                      <p:cBhvr>
                                        <p:cTn id="60" dur="500" fill="hold"/>
                                        <p:tgtEl>
                                          <p:spTgt spid="8"/>
                                        </p:tgtEl>
                                        <p:attrNameLst>
                                          <p:attrName>ppt_y</p:attrName>
                                        </p:attrNameLst>
                                      </p:cBhvr>
                                      <p:tavLst>
                                        <p:tav tm="0">
                                          <p:val>
                                            <p:strVal val="#ppt_y+.1"/>
                                          </p:val>
                                        </p:tav>
                                        <p:tav tm="100000">
                                          <p:val>
                                            <p:strVal val="#ppt_y"/>
                                          </p:val>
                                        </p:tav>
                                      </p:tavLst>
                                    </p:anim>
                                  </p:childTnLst>
                                </p:cTn>
                              </p:par>
                            </p:childTnLst>
                          </p:cTn>
                        </p:par>
                        <p:par>
                          <p:cTn id="61" fill="hold">
                            <p:stCondLst>
                              <p:cond delay="1500"/>
                            </p:stCondLst>
                            <p:childTnLst>
                              <p:par>
                                <p:cTn id="62" presetID="42" presetClass="entr" presetSubtype="0" fill="hold" nodeType="after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anim calcmode="lin" valueType="num">
                                      <p:cBhvr>
                                        <p:cTn id="65" dur="500" fill="hold"/>
                                        <p:tgtEl>
                                          <p:spTgt spid="25"/>
                                        </p:tgtEl>
                                        <p:attrNameLst>
                                          <p:attrName>ppt_x</p:attrName>
                                        </p:attrNameLst>
                                      </p:cBhvr>
                                      <p:tavLst>
                                        <p:tav tm="0">
                                          <p:val>
                                            <p:strVal val="#ppt_x"/>
                                          </p:val>
                                        </p:tav>
                                        <p:tav tm="100000">
                                          <p:val>
                                            <p:strVal val="#ppt_x"/>
                                          </p:val>
                                        </p:tav>
                                      </p:tavLst>
                                    </p:anim>
                                    <p:anim calcmode="lin" valueType="num">
                                      <p:cBhvr>
                                        <p:cTn id="66" dur="500" fill="hold"/>
                                        <p:tgtEl>
                                          <p:spTgt spid="25"/>
                                        </p:tgtEl>
                                        <p:attrNameLst>
                                          <p:attrName>ppt_y</p:attrName>
                                        </p:attrNameLst>
                                      </p:cBhvr>
                                      <p:tavLst>
                                        <p:tav tm="0">
                                          <p:val>
                                            <p:strVal val="#ppt_y+.1"/>
                                          </p:val>
                                        </p:tav>
                                        <p:tav tm="100000">
                                          <p:val>
                                            <p:strVal val="#ppt_y"/>
                                          </p:val>
                                        </p:tav>
                                      </p:tavLst>
                                    </p:anim>
                                  </p:childTnLst>
                                </p:cTn>
                              </p:par>
                            </p:childTnLst>
                          </p:cTn>
                        </p:par>
                        <p:par>
                          <p:cTn id="67" fill="hold">
                            <p:stCondLst>
                              <p:cond delay="2000"/>
                            </p:stCondLst>
                            <p:childTnLst>
                              <p:par>
                                <p:cTn id="68" presetID="42" presetClass="entr" presetSubtype="0" fill="hold" grpId="0"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anim calcmode="lin" valueType="num">
                                      <p:cBhvr>
                                        <p:cTn id="71" dur="500" fill="hold"/>
                                        <p:tgtEl>
                                          <p:spTgt spid="11"/>
                                        </p:tgtEl>
                                        <p:attrNameLst>
                                          <p:attrName>ppt_x</p:attrName>
                                        </p:attrNameLst>
                                      </p:cBhvr>
                                      <p:tavLst>
                                        <p:tav tm="0">
                                          <p:val>
                                            <p:strVal val="#ppt_x"/>
                                          </p:val>
                                        </p:tav>
                                        <p:tav tm="100000">
                                          <p:val>
                                            <p:strVal val="#ppt_x"/>
                                          </p:val>
                                        </p:tav>
                                      </p:tavLst>
                                    </p:anim>
                                    <p:anim calcmode="lin" valueType="num">
                                      <p:cBhvr>
                                        <p:cTn id="72" dur="500" fill="hold"/>
                                        <p:tgtEl>
                                          <p:spTgt spid="11"/>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20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anim calcmode="lin" valueType="num">
                                      <p:cBhvr>
                                        <p:cTn id="76" dur="500" fill="hold"/>
                                        <p:tgtEl>
                                          <p:spTgt spid="12"/>
                                        </p:tgtEl>
                                        <p:attrNameLst>
                                          <p:attrName>ppt_x</p:attrName>
                                        </p:attrNameLst>
                                      </p:cBhvr>
                                      <p:tavLst>
                                        <p:tav tm="0">
                                          <p:val>
                                            <p:strVal val="#ppt_x"/>
                                          </p:val>
                                        </p:tav>
                                        <p:tav tm="100000">
                                          <p:val>
                                            <p:strVal val="#ppt_x"/>
                                          </p:val>
                                        </p:tav>
                                      </p:tavLst>
                                    </p:anim>
                                    <p:anim calcmode="lin" valueType="num">
                                      <p:cBhvr>
                                        <p:cTn id="77" dur="500" fill="hold"/>
                                        <p:tgtEl>
                                          <p:spTgt spid="12"/>
                                        </p:tgtEl>
                                        <p:attrNameLst>
                                          <p:attrName>ppt_y</p:attrName>
                                        </p:attrNameLst>
                                      </p:cBhvr>
                                      <p:tavLst>
                                        <p:tav tm="0">
                                          <p:val>
                                            <p:strVal val="#ppt_y+.1"/>
                                          </p:val>
                                        </p:tav>
                                        <p:tav tm="100000">
                                          <p:val>
                                            <p:strVal val="#ppt_y"/>
                                          </p:val>
                                        </p:tav>
                                      </p:tavLst>
                                    </p:anim>
                                  </p:childTnLst>
                                </p:cTn>
                              </p:par>
                            </p:childTnLst>
                          </p:cTn>
                        </p:par>
                        <p:par>
                          <p:cTn id="78" fill="hold">
                            <p:stCondLst>
                              <p:cond delay="2700"/>
                            </p:stCondLst>
                            <p:childTnLst>
                              <p:par>
                                <p:cTn id="79" presetID="42" presetClass="entr" presetSubtype="0" fill="hold" nodeType="after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anim calcmode="lin" valueType="num">
                                      <p:cBhvr>
                                        <p:cTn id="82" dur="500" fill="hold"/>
                                        <p:tgtEl>
                                          <p:spTgt spid="27"/>
                                        </p:tgtEl>
                                        <p:attrNameLst>
                                          <p:attrName>ppt_x</p:attrName>
                                        </p:attrNameLst>
                                      </p:cBhvr>
                                      <p:tavLst>
                                        <p:tav tm="0">
                                          <p:val>
                                            <p:strVal val="#ppt_x"/>
                                          </p:val>
                                        </p:tav>
                                        <p:tav tm="100000">
                                          <p:val>
                                            <p:strVal val="#ppt_x"/>
                                          </p:val>
                                        </p:tav>
                                      </p:tavLst>
                                    </p:anim>
                                    <p:anim calcmode="lin" valueType="num">
                                      <p:cBhvr>
                                        <p:cTn id="83" dur="500" fill="hold"/>
                                        <p:tgtEl>
                                          <p:spTgt spid="27"/>
                                        </p:tgtEl>
                                        <p:attrNameLst>
                                          <p:attrName>ppt_y</p:attrName>
                                        </p:attrNameLst>
                                      </p:cBhvr>
                                      <p:tavLst>
                                        <p:tav tm="0">
                                          <p:val>
                                            <p:strVal val="#ppt_y+.1"/>
                                          </p:val>
                                        </p:tav>
                                        <p:tav tm="100000">
                                          <p:val>
                                            <p:strVal val="#ppt_y"/>
                                          </p:val>
                                        </p:tav>
                                      </p:tavLst>
                                    </p:anim>
                                  </p:childTnLst>
                                </p:cTn>
                              </p:par>
                            </p:childTnLst>
                          </p:cTn>
                        </p:par>
                        <p:par>
                          <p:cTn id="84" fill="hold">
                            <p:stCondLst>
                              <p:cond delay="3200"/>
                            </p:stCondLst>
                            <p:childTnLst>
                              <p:par>
                                <p:cTn id="85" presetID="42" presetClass="entr" presetSubtype="0" fill="hold" grpId="0" nodeType="after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fade">
                                      <p:cBhvr>
                                        <p:cTn id="87" dur="500"/>
                                        <p:tgtEl>
                                          <p:spTgt spid="15"/>
                                        </p:tgtEl>
                                      </p:cBhvr>
                                    </p:animEffect>
                                    <p:anim calcmode="lin" valueType="num">
                                      <p:cBhvr>
                                        <p:cTn id="88" dur="500" fill="hold"/>
                                        <p:tgtEl>
                                          <p:spTgt spid="15"/>
                                        </p:tgtEl>
                                        <p:attrNameLst>
                                          <p:attrName>ppt_x</p:attrName>
                                        </p:attrNameLst>
                                      </p:cBhvr>
                                      <p:tavLst>
                                        <p:tav tm="0">
                                          <p:val>
                                            <p:strVal val="#ppt_x"/>
                                          </p:val>
                                        </p:tav>
                                        <p:tav tm="100000">
                                          <p:val>
                                            <p:strVal val="#ppt_x"/>
                                          </p:val>
                                        </p:tav>
                                      </p:tavLst>
                                    </p:anim>
                                    <p:anim calcmode="lin" valueType="num">
                                      <p:cBhvr>
                                        <p:cTn id="89" dur="500" fill="hold"/>
                                        <p:tgtEl>
                                          <p:spTgt spid="15"/>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20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500"/>
                                        <p:tgtEl>
                                          <p:spTgt spid="16"/>
                                        </p:tgtEl>
                                      </p:cBhvr>
                                    </p:animEffect>
                                    <p:anim calcmode="lin" valueType="num">
                                      <p:cBhvr>
                                        <p:cTn id="93" dur="500" fill="hold"/>
                                        <p:tgtEl>
                                          <p:spTgt spid="16"/>
                                        </p:tgtEl>
                                        <p:attrNameLst>
                                          <p:attrName>ppt_x</p:attrName>
                                        </p:attrNameLst>
                                      </p:cBhvr>
                                      <p:tavLst>
                                        <p:tav tm="0">
                                          <p:val>
                                            <p:strVal val="#ppt_x"/>
                                          </p:val>
                                        </p:tav>
                                        <p:tav tm="100000">
                                          <p:val>
                                            <p:strVal val="#ppt_x"/>
                                          </p:val>
                                        </p:tav>
                                      </p:tavLst>
                                    </p:anim>
                                    <p:anim calcmode="lin" valueType="num">
                                      <p:cBhvr>
                                        <p:cTn id="94"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8" grpId="0"/>
      <p:bldP spid="11" grpId="0"/>
      <p:bldP spid="12" grpId="0"/>
      <p:bldP spid="15" grpId="0"/>
      <p:bldP spid="16" grpId="0"/>
      <p:bldP spid="17" grpId="0"/>
      <p:bldP spid="18"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sp>
        <p:nvSpPr>
          <p:cNvPr id="4" name="Text 2"/>
          <p:cNvSpPr/>
          <p:nvPr/>
        </p:nvSpPr>
        <p:spPr>
          <a:xfrm>
            <a:off x="2348389" y="1634252"/>
            <a:ext cx="5449411" cy="923330"/>
          </a:xfrm>
          <a:prstGeom prst="rect">
            <a:avLst/>
          </a:prstGeom>
          <a:noFill/>
        </p:spPr>
        <p:txBody>
          <a:bodyPr wrap="square" lIns="91440" tIns="45720" rIns="91440" bIns="45720">
            <a:spAutoFit/>
          </a:bodyPr>
          <a:lstStyle/>
          <a:p>
            <a:r>
              <a:rPr lang="en-US" sz="5400" b="1" dirty="0" err="1">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挑战与解决方案</a:t>
            </a:r>
            <a:endParaRPr lang="en-US" sz="5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5" name="Image 0" descr="preencoded.png"/>
          <p:cNvPicPr>
            <a:picLocks noChangeAspect="1"/>
          </p:cNvPicPr>
          <p:nvPr/>
        </p:nvPicPr>
        <p:blipFill>
          <a:blip r:embed="rId3"/>
          <a:stretch>
            <a:fillRect/>
          </a:stretch>
        </p:blipFill>
        <p:spPr>
          <a:xfrm>
            <a:off x="2348389" y="2772966"/>
            <a:ext cx="3088958" cy="1909048"/>
          </a:xfrm>
          <a:prstGeom prst="rect">
            <a:avLst/>
          </a:prstGeom>
        </p:spPr>
      </p:pic>
      <p:sp>
        <p:nvSpPr>
          <p:cNvPr id="6" name="Text 3"/>
          <p:cNvSpPr/>
          <p:nvPr/>
        </p:nvSpPr>
        <p:spPr>
          <a:xfrm>
            <a:off x="2348389" y="4959668"/>
            <a:ext cx="2221944" cy="347186"/>
          </a:xfrm>
          <a:prstGeom prst="rect">
            <a:avLst/>
          </a:prstGeom>
          <a:noFill/>
        </p:spPr>
        <p:txBody>
          <a:bodyPr wrap="none" rtlCol="0" anchor="t"/>
          <a:lstStyle/>
          <a:p>
            <a:pPr marL="0" indent="0" algn="l">
              <a:lnSpc>
                <a:spcPts val="2735"/>
              </a:lnSpc>
              <a:buNone/>
            </a:pPr>
            <a:r>
              <a:rPr lang="en-US" sz="2185" dirty="0" err="1">
                <a:solidFill>
                  <a:srgbClr val="6EB9FC"/>
                </a:solidFill>
                <a:latin typeface="微软雅黑" panose="020B0503020204020204" pitchFamily="34" charset="-122"/>
                <a:ea typeface="微软雅黑" panose="020B0503020204020204" pitchFamily="34" charset="-122"/>
              </a:rPr>
              <a:t>编程挑战</a:t>
            </a:r>
            <a:endParaRPr lang="en-US" sz="2185" dirty="0">
              <a:solidFill>
                <a:srgbClr val="6EB9FC"/>
              </a:solidFill>
              <a:latin typeface="微软雅黑" panose="020B0503020204020204" pitchFamily="34" charset="-122"/>
              <a:ea typeface="微软雅黑" panose="020B0503020204020204" pitchFamily="34" charset="-122"/>
            </a:endParaRPr>
          </a:p>
        </p:txBody>
      </p:sp>
      <p:sp>
        <p:nvSpPr>
          <p:cNvPr id="7" name="Text 4"/>
          <p:cNvSpPr/>
          <p:nvPr/>
        </p:nvSpPr>
        <p:spPr>
          <a:xfrm>
            <a:off x="2348389" y="5529024"/>
            <a:ext cx="3088958" cy="1066205"/>
          </a:xfrm>
          <a:prstGeom prst="rect">
            <a:avLst/>
          </a:prstGeom>
          <a:noFill/>
        </p:spPr>
        <p:txBody>
          <a:bodyPr wrap="square" rtlCol="0" anchor="t"/>
          <a:lstStyle/>
          <a:p>
            <a:pPr marL="0" indent="0" algn="l">
              <a:lnSpc>
                <a:spcPts val="2800"/>
              </a:lnSpc>
              <a:buNone/>
            </a:pPr>
            <a:r>
              <a:rPr lang="en-US" sz="1750" dirty="0">
                <a:solidFill>
                  <a:srgbClr val="D6E5EF"/>
                </a:solidFill>
                <a:latin typeface="幼圆" pitchFamily="49" charset="-122"/>
                <a:ea typeface="幼圆" pitchFamily="49" charset="-122"/>
                <a:cs typeface="Source Sans Pro" pitchFamily="34" charset="-120"/>
              </a:rPr>
              <a:t>面对复杂的编程需求，我们积极学习和探索，解决了各种编程难题。</a:t>
            </a:r>
            <a:endParaRPr lang="en-US" sz="1750" dirty="0">
              <a:latin typeface="幼圆" pitchFamily="49" charset="-122"/>
              <a:ea typeface="幼圆" pitchFamily="49" charset="-122"/>
            </a:endParaRPr>
          </a:p>
        </p:txBody>
      </p:sp>
      <p:pic>
        <p:nvPicPr>
          <p:cNvPr id="8" name="Image 1" descr="preencoded.png"/>
          <p:cNvPicPr>
            <a:picLocks noChangeAspect="1"/>
          </p:cNvPicPr>
          <p:nvPr/>
        </p:nvPicPr>
        <p:blipFill>
          <a:blip r:embed="rId4"/>
          <a:stretch>
            <a:fillRect/>
          </a:stretch>
        </p:blipFill>
        <p:spPr>
          <a:xfrm>
            <a:off x="5770602" y="2772966"/>
            <a:ext cx="3088958" cy="1909048"/>
          </a:xfrm>
          <a:prstGeom prst="rect">
            <a:avLst/>
          </a:prstGeom>
        </p:spPr>
      </p:pic>
      <p:sp>
        <p:nvSpPr>
          <p:cNvPr id="9" name="Text 5"/>
          <p:cNvSpPr/>
          <p:nvPr/>
        </p:nvSpPr>
        <p:spPr>
          <a:xfrm>
            <a:off x="5770602" y="4959668"/>
            <a:ext cx="2221944" cy="347186"/>
          </a:xfrm>
          <a:prstGeom prst="rect">
            <a:avLst/>
          </a:prstGeom>
          <a:noFill/>
        </p:spPr>
        <p:txBody>
          <a:bodyPr wrap="none" rtlCol="0" anchor="t"/>
          <a:lstStyle/>
          <a:p>
            <a:pPr marL="0" indent="0" algn="l">
              <a:lnSpc>
                <a:spcPts val="2735"/>
              </a:lnSpc>
              <a:buNone/>
            </a:pPr>
            <a:r>
              <a:rPr lang="en-US" sz="2185" dirty="0" err="1">
                <a:solidFill>
                  <a:srgbClr val="6EB9FC"/>
                </a:solidFill>
                <a:latin typeface="微软雅黑" panose="020B0503020204020204" pitchFamily="34" charset="-122"/>
                <a:ea typeface="微软雅黑" panose="020B0503020204020204" pitchFamily="34" charset="-122"/>
              </a:rPr>
              <a:t>电路设计</a:t>
            </a:r>
            <a:endParaRPr lang="en-US" sz="2185" dirty="0">
              <a:solidFill>
                <a:srgbClr val="6EB9FC"/>
              </a:solidFill>
              <a:latin typeface="微软雅黑" panose="020B0503020204020204" pitchFamily="34" charset="-122"/>
              <a:ea typeface="微软雅黑" panose="020B0503020204020204" pitchFamily="34" charset="-122"/>
            </a:endParaRPr>
          </a:p>
        </p:txBody>
      </p:sp>
      <p:sp>
        <p:nvSpPr>
          <p:cNvPr id="10" name="Text 6"/>
          <p:cNvSpPr/>
          <p:nvPr/>
        </p:nvSpPr>
        <p:spPr>
          <a:xfrm>
            <a:off x="5770602" y="5529024"/>
            <a:ext cx="3088958" cy="1066205"/>
          </a:xfrm>
          <a:prstGeom prst="rect">
            <a:avLst/>
          </a:prstGeom>
          <a:noFill/>
        </p:spPr>
        <p:txBody>
          <a:bodyPr wrap="square" rtlCol="0" anchor="t"/>
          <a:lstStyle/>
          <a:p>
            <a:pPr marL="0" indent="0" algn="l">
              <a:lnSpc>
                <a:spcPts val="2800"/>
              </a:lnSpc>
              <a:buNone/>
            </a:pPr>
            <a:r>
              <a:rPr lang="en-US" sz="1750" dirty="0">
                <a:solidFill>
                  <a:srgbClr val="D6E5EF"/>
                </a:solidFill>
                <a:latin typeface="幼圆" pitchFamily="49" charset="-122"/>
                <a:ea typeface="幼圆" pitchFamily="49" charset="-122"/>
                <a:cs typeface="Source Sans Pro" pitchFamily="34" charset="-120"/>
              </a:rPr>
              <a:t>在硬件集成过程中，我们精心设计和排布电路，解决了线路连接和电压问题。</a:t>
            </a:r>
            <a:endParaRPr lang="en-US" sz="1750" dirty="0">
              <a:latin typeface="幼圆" pitchFamily="49" charset="-122"/>
              <a:ea typeface="幼圆" pitchFamily="49" charset="-122"/>
            </a:endParaRPr>
          </a:p>
        </p:txBody>
      </p:sp>
      <p:pic>
        <p:nvPicPr>
          <p:cNvPr id="11" name="Image 2" descr="preencoded.png"/>
          <p:cNvPicPr>
            <a:picLocks noChangeAspect="1"/>
          </p:cNvPicPr>
          <p:nvPr/>
        </p:nvPicPr>
        <p:blipFill>
          <a:blip r:embed="rId5"/>
          <a:stretch>
            <a:fillRect/>
          </a:stretch>
        </p:blipFill>
        <p:spPr>
          <a:xfrm>
            <a:off x="9192816" y="2772966"/>
            <a:ext cx="3089077" cy="1909167"/>
          </a:xfrm>
          <a:prstGeom prst="rect">
            <a:avLst/>
          </a:prstGeom>
        </p:spPr>
      </p:pic>
      <p:sp>
        <p:nvSpPr>
          <p:cNvPr id="12" name="Text 7"/>
          <p:cNvSpPr/>
          <p:nvPr/>
        </p:nvSpPr>
        <p:spPr>
          <a:xfrm>
            <a:off x="9192816" y="4959787"/>
            <a:ext cx="2221944" cy="347186"/>
          </a:xfrm>
          <a:prstGeom prst="rect">
            <a:avLst/>
          </a:prstGeom>
          <a:noFill/>
        </p:spPr>
        <p:txBody>
          <a:bodyPr wrap="none" rtlCol="0" anchor="t"/>
          <a:lstStyle/>
          <a:p>
            <a:pPr marL="0" indent="0" algn="l">
              <a:lnSpc>
                <a:spcPts val="2735"/>
              </a:lnSpc>
              <a:buNone/>
            </a:pPr>
            <a:r>
              <a:rPr lang="en-US" sz="2185" dirty="0" err="1">
                <a:solidFill>
                  <a:srgbClr val="6EB9FC"/>
                </a:solidFill>
                <a:latin typeface="微软雅黑" panose="020B0503020204020204" pitchFamily="34" charset="-122"/>
                <a:ea typeface="微软雅黑" panose="020B0503020204020204" pitchFamily="34" charset="-122"/>
              </a:rPr>
              <a:t>故障排查</a:t>
            </a:r>
            <a:endParaRPr lang="en-US" sz="2185" dirty="0">
              <a:solidFill>
                <a:srgbClr val="6EB9FC"/>
              </a:solidFill>
              <a:latin typeface="微软雅黑" panose="020B0503020204020204" pitchFamily="34" charset="-122"/>
              <a:ea typeface="微软雅黑" panose="020B0503020204020204" pitchFamily="34" charset="-122"/>
            </a:endParaRPr>
          </a:p>
        </p:txBody>
      </p:sp>
      <p:sp>
        <p:nvSpPr>
          <p:cNvPr id="13" name="Text 8"/>
          <p:cNvSpPr/>
          <p:nvPr/>
        </p:nvSpPr>
        <p:spPr>
          <a:xfrm>
            <a:off x="9192816" y="5529143"/>
            <a:ext cx="3089077" cy="1066205"/>
          </a:xfrm>
          <a:prstGeom prst="rect">
            <a:avLst/>
          </a:prstGeom>
          <a:noFill/>
        </p:spPr>
        <p:txBody>
          <a:bodyPr wrap="square" rtlCol="0" anchor="t"/>
          <a:lstStyle/>
          <a:p>
            <a:pPr marL="0" indent="0" algn="l">
              <a:lnSpc>
                <a:spcPts val="2800"/>
              </a:lnSpc>
              <a:buNone/>
            </a:pPr>
            <a:r>
              <a:rPr lang="en-US" sz="1750" dirty="0">
                <a:solidFill>
                  <a:srgbClr val="D6E5EF"/>
                </a:solidFill>
                <a:latin typeface="幼圆" pitchFamily="49" charset="-122"/>
                <a:ea typeface="幼圆" pitchFamily="49" charset="-122"/>
                <a:cs typeface="Source Sans Pro" pitchFamily="34" charset="-120"/>
              </a:rPr>
              <a:t>遇到各种故障情况时，我们耐心排查和解决问题，确保作品的正常运行。</a:t>
            </a:r>
            <a:endParaRPr lang="en-US" sz="1750" dirty="0">
              <a:latin typeface="幼圆" pitchFamily="49" charset="-122"/>
              <a:ea typeface="幼圆"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3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6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3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6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anim calcmode="lin" valueType="num">
                                      <p:cBhvr>
                                        <p:cTn id="25" dur="500" fill="hold"/>
                                        <p:tgtEl>
                                          <p:spTgt spid="7"/>
                                        </p:tgtEl>
                                        <p:attrNameLst>
                                          <p:attrName>ppt_x</p:attrName>
                                        </p:attrNameLst>
                                      </p:cBhvr>
                                      <p:tavLst>
                                        <p:tav tm="0">
                                          <p:val>
                                            <p:strVal val="#ppt_x"/>
                                          </p:val>
                                        </p:tav>
                                        <p:tav tm="100000">
                                          <p:val>
                                            <p:strVal val="#ppt_x"/>
                                          </p:val>
                                        </p:tav>
                                      </p:tavLst>
                                    </p:anim>
                                    <p:anim calcmode="lin" valueType="num">
                                      <p:cBhvr>
                                        <p:cTn id="26" dur="500" fill="hold"/>
                                        <p:tgtEl>
                                          <p:spTgt spid="7"/>
                                        </p:tgtEl>
                                        <p:attrNameLst>
                                          <p:attrName>ppt_y</p:attrName>
                                        </p:attrNameLst>
                                      </p:cBhvr>
                                      <p:tavLst>
                                        <p:tav tm="0">
                                          <p:val>
                                            <p:strVal val="#ppt_y+.1"/>
                                          </p:val>
                                        </p:tav>
                                        <p:tav tm="100000">
                                          <p:val>
                                            <p:strVal val="#ppt_y"/>
                                          </p:val>
                                        </p:tav>
                                      </p:tavLst>
                                    </p:anim>
                                  </p:childTnLst>
                                </p:cTn>
                              </p:par>
                            </p:childTnLst>
                          </p:cTn>
                        </p:par>
                        <p:par>
                          <p:cTn id="27" fill="hold">
                            <p:stCondLst>
                              <p:cond delay="1100"/>
                            </p:stCondLst>
                            <p:childTnLst>
                              <p:par>
                                <p:cTn id="28" presetID="42"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anim calcmode="lin" valueType="num">
                                      <p:cBhvr>
                                        <p:cTn id="31" dur="500" fill="hold"/>
                                        <p:tgtEl>
                                          <p:spTgt spid="8"/>
                                        </p:tgtEl>
                                        <p:attrNameLst>
                                          <p:attrName>ppt_x</p:attrName>
                                        </p:attrNameLst>
                                      </p:cBhvr>
                                      <p:tavLst>
                                        <p:tav tm="0">
                                          <p:val>
                                            <p:strVal val="#ppt_x"/>
                                          </p:val>
                                        </p:tav>
                                        <p:tav tm="100000">
                                          <p:val>
                                            <p:strVal val="#ppt_x"/>
                                          </p:val>
                                        </p:tav>
                                      </p:tavLst>
                                    </p:anim>
                                    <p:anim calcmode="lin" valueType="num">
                                      <p:cBhvr>
                                        <p:cTn id="32" dur="5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3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anim calcmode="lin" valueType="num">
                                      <p:cBhvr>
                                        <p:cTn id="36" dur="500" fill="hold"/>
                                        <p:tgtEl>
                                          <p:spTgt spid="9"/>
                                        </p:tgtEl>
                                        <p:attrNameLst>
                                          <p:attrName>ppt_x</p:attrName>
                                        </p:attrNameLst>
                                      </p:cBhvr>
                                      <p:tavLst>
                                        <p:tav tm="0">
                                          <p:val>
                                            <p:strVal val="#ppt_x"/>
                                          </p:val>
                                        </p:tav>
                                        <p:tav tm="100000">
                                          <p:val>
                                            <p:strVal val="#ppt_x"/>
                                          </p:val>
                                        </p:tav>
                                      </p:tavLst>
                                    </p:anim>
                                    <p:anim calcmode="lin" valueType="num">
                                      <p:cBhvr>
                                        <p:cTn id="37" dur="500" fill="hold"/>
                                        <p:tgtEl>
                                          <p:spTgt spid="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6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anim calcmode="lin" valueType="num">
                                      <p:cBhvr>
                                        <p:cTn id="41" dur="500" fill="hold"/>
                                        <p:tgtEl>
                                          <p:spTgt spid="10"/>
                                        </p:tgtEl>
                                        <p:attrNameLst>
                                          <p:attrName>ppt_x</p:attrName>
                                        </p:attrNameLst>
                                      </p:cBhvr>
                                      <p:tavLst>
                                        <p:tav tm="0">
                                          <p:val>
                                            <p:strVal val="#ppt_x"/>
                                          </p:val>
                                        </p:tav>
                                        <p:tav tm="100000">
                                          <p:val>
                                            <p:strVal val="#ppt_x"/>
                                          </p:val>
                                        </p:tav>
                                      </p:tavLst>
                                    </p:anim>
                                    <p:anim calcmode="lin" valueType="num">
                                      <p:cBhvr>
                                        <p:cTn id="42" dur="500" fill="hold"/>
                                        <p:tgtEl>
                                          <p:spTgt spid="10"/>
                                        </p:tgtEl>
                                        <p:attrNameLst>
                                          <p:attrName>ppt_y</p:attrName>
                                        </p:attrNameLst>
                                      </p:cBhvr>
                                      <p:tavLst>
                                        <p:tav tm="0">
                                          <p:val>
                                            <p:strVal val="#ppt_y+.1"/>
                                          </p:val>
                                        </p:tav>
                                        <p:tav tm="100000">
                                          <p:val>
                                            <p:strVal val="#ppt_y"/>
                                          </p:val>
                                        </p:tav>
                                      </p:tavLst>
                                    </p:anim>
                                  </p:childTnLst>
                                </p:cTn>
                              </p:par>
                            </p:childTnLst>
                          </p:cTn>
                        </p:par>
                        <p:par>
                          <p:cTn id="43" fill="hold">
                            <p:stCondLst>
                              <p:cond delay="2200"/>
                            </p:stCondLst>
                            <p:childTnLst>
                              <p:par>
                                <p:cTn id="44" presetID="42" presetClass="entr" presetSubtype="0"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anim calcmode="lin" valueType="num">
                                      <p:cBhvr>
                                        <p:cTn id="47" dur="500" fill="hold"/>
                                        <p:tgtEl>
                                          <p:spTgt spid="11"/>
                                        </p:tgtEl>
                                        <p:attrNameLst>
                                          <p:attrName>ppt_x</p:attrName>
                                        </p:attrNameLst>
                                      </p:cBhvr>
                                      <p:tavLst>
                                        <p:tav tm="0">
                                          <p:val>
                                            <p:strVal val="#ppt_x"/>
                                          </p:val>
                                        </p:tav>
                                        <p:tav tm="100000">
                                          <p:val>
                                            <p:strVal val="#ppt_x"/>
                                          </p:val>
                                        </p:tav>
                                      </p:tavLst>
                                    </p:anim>
                                    <p:anim calcmode="lin" valueType="num">
                                      <p:cBhvr>
                                        <p:cTn id="48" dur="500" fill="hold"/>
                                        <p:tgtEl>
                                          <p:spTgt spid="1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30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anim calcmode="lin" valueType="num">
                                      <p:cBhvr>
                                        <p:cTn id="52" dur="500" fill="hold"/>
                                        <p:tgtEl>
                                          <p:spTgt spid="12"/>
                                        </p:tgtEl>
                                        <p:attrNameLst>
                                          <p:attrName>ppt_x</p:attrName>
                                        </p:attrNameLst>
                                      </p:cBhvr>
                                      <p:tavLst>
                                        <p:tav tm="0">
                                          <p:val>
                                            <p:strVal val="#ppt_x"/>
                                          </p:val>
                                        </p:tav>
                                        <p:tav tm="100000">
                                          <p:val>
                                            <p:strVal val="#ppt_x"/>
                                          </p:val>
                                        </p:tav>
                                      </p:tavLst>
                                    </p:anim>
                                    <p:anim calcmode="lin" valueType="num">
                                      <p:cBhvr>
                                        <p:cTn id="53" dur="500" fill="hold"/>
                                        <p:tgtEl>
                                          <p:spTgt spid="1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60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anim calcmode="lin" valueType="num">
                                      <p:cBhvr>
                                        <p:cTn id="57" dur="500" fill="hold"/>
                                        <p:tgtEl>
                                          <p:spTgt spid="13"/>
                                        </p:tgtEl>
                                        <p:attrNameLst>
                                          <p:attrName>ppt_x</p:attrName>
                                        </p:attrNameLst>
                                      </p:cBhvr>
                                      <p:tavLst>
                                        <p:tav tm="0">
                                          <p:val>
                                            <p:strVal val="#ppt_x"/>
                                          </p:val>
                                        </p:tav>
                                        <p:tav tm="100000">
                                          <p:val>
                                            <p:strVal val="#ppt_x"/>
                                          </p:val>
                                        </p:tav>
                                      </p:tavLst>
                                    </p:anim>
                                    <p:anim calcmode="lin" valueType="num">
                                      <p:cBhvr>
                                        <p:cTn id="58"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0"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18" name="Shape 1"/>
          <p:cNvSpPr/>
          <p:nvPr/>
        </p:nvSpPr>
        <p:spPr>
          <a:xfrm>
            <a:off x="4001572" y="787401"/>
            <a:ext cx="9587428" cy="6718300"/>
          </a:xfrm>
          <a:prstGeom prst="roundRect">
            <a:avLst>
              <a:gd name="adj" fmla="val 3624"/>
            </a:avLst>
          </a:prstGeom>
          <a:solidFill>
            <a:srgbClr val="252833"/>
          </a:solidFill>
        </p:spPr>
        <p:txBody>
          <a:bodyPr/>
          <a:lstStyle/>
          <a:p>
            <a:endParaRPr lang="zh-CN" altLang="en-US" dirty="0"/>
          </a:p>
        </p:txBody>
      </p:sp>
      <p:sp>
        <p:nvSpPr>
          <p:cNvPr id="4" name="Text 2"/>
          <p:cNvSpPr/>
          <p:nvPr/>
        </p:nvSpPr>
        <p:spPr>
          <a:xfrm>
            <a:off x="4490799" y="3851950"/>
            <a:ext cx="6702338" cy="923330"/>
          </a:xfrm>
          <a:prstGeom prst="rect">
            <a:avLst/>
          </a:prstGeom>
          <a:noFill/>
        </p:spPr>
        <p:txBody>
          <a:bodyPr wrap="square" lIns="91440" tIns="45720" rIns="91440" bIns="45720">
            <a:spAutoFit/>
          </a:bodyPr>
          <a:lstStyle/>
          <a:p>
            <a:r>
              <a:rPr lang="en-US" sz="5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15组科技小组简介</a:t>
            </a:r>
          </a:p>
        </p:txBody>
      </p:sp>
      <p:grpSp>
        <p:nvGrpSpPr>
          <p:cNvPr id="3" name="组合 2"/>
          <p:cNvGrpSpPr/>
          <p:nvPr/>
        </p:nvGrpSpPr>
        <p:grpSpPr>
          <a:xfrm>
            <a:off x="4490799" y="2817971"/>
            <a:ext cx="499943" cy="499943"/>
            <a:chOff x="4490799" y="2817971"/>
            <a:chExt cx="499943" cy="499943"/>
          </a:xfrm>
        </p:grpSpPr>
        <p:sp>
          <p:nvSpPr>
            <p:cNvPr id="5" name="Shape 3"/>
            <p:cNvSpPr/>
            <p:nvPr/>
          </p:nvSpPr>
          <p:spPr>
            <a:xfrm>
              <a:off x="4490799" y="2817971"/>
              <a:ext cx="499943" cy="499943"/>
            </a:xfrm>
            <a:prstGeom prst="roundRect">
              <a:avLst>
                <a:gd name="adj" fmla="val 13333"/>
              </a:avLst>
            </a:prstGeom>
            <a:solidFill>
              <a:srgbClr val="2F3343"/>
            </a:solidFill>
          </p:spPr>
        </p:sp>
        <p:sp>
          <p:nvSpPr>
            <p:cNvPr id="6" name="Text 4"/>
            <p:cNvSpPr/>
            <p:nvPr/>
          </p:nvSpPr>
          <p:spPr>
            <a:xfrm>
              <a:off x="4679752" y="2859643"/>
              <a:ext cx="121920" cy="416481"/>
            </a:xfrm>
            <a:prstGeom prst="rect">
              <a:avLst/>
            </a:prstGeom>
            <a:noFill/>
          </p:spPr>
          <p:txBody>
            <a:bodyPr wrap="none" rtlCol="0" anchor="t"/>
            <a:lstStyle/>
            <a:p>
              <a:pPr marL="0" indent="0" algn="ctr">
                <a:lnSpc>
                  <a:spcPts val="3280"/>
                </a:lnSpc>
                <a:buNone/>
              </a:pPr>
              <a:r>
                <a:rPr lang="en-US" sz="2625" dirty="0">
                  <a:solidFill>
                    <a:srgbClr val="6EB9FC"/>
                  </a:solidFill>
                  <a:latin typeface="微软雅黑" panose="020B0503020204020204" pitchFamily="34" charset="-122"/>
                  <a:ea typeface="微软雅黑" panose="020B0503020204020204" pitchFamily="34" charset="-122"/>
                  <a:cs typeface="Lora" pitchFamily="34" charset="-120"/>
                </a:rPr>
                <a:t>1</a:t>
              </a:r>
              <a:endParaRPr lang="en-US" sz="2625" dirty="0">
                <a:latin typeface="微软雅黑" panose="020B0503020204020204" pitchFamily="34" charset="-122"/>
                <a:ea typeface="微软雅黑" panose="020B0503020204020204" pitchFamily="34" charset="-122"/>
              </a:endParaRPr>
            </a:p>
          </p:txBody>
        </p:sp>
      </p:grpSp>
      <p:sp>
        <p:nvSpPr>
          <p:cNvPr id="7" name="Text 5"/>
          <p:cNvSpPr/>
          <p:nvPr/>
        </p:nvSpPr>
        <p:spPr>
          <a:xfrm>
            <a:off x="5212913" y="2894290"/>
            <a:ext cx="2221944" cy="347186"/>
          </a:xfrm>
          <a:prstGeom prst="rect">
            <a:avLst/>
          </a:prstGeom>
          <a:noFill/>
        </p:spPr>
        <p:txBody>
          <a:bodyPr wrap="none" rtlCol="0" anchor="t"/>
          <a:lstStyle/>
          <a:p>
            <a:pPr marL="0" indent="0">
              <a:lnSpc>
                <a:spcPts val="2735"/>
              </a:lnSpc>
              <a:buNone/>
            </a:pPr>
            <a:r>
              <a:rPr lang="en-US" sz="2185" dirty="0" err="1">
                <a:solidFill>
                  <a:srgbClr val="6EB9FC"/>
                </a:solidFill>
                <a:latin typeface="微软雅黑" panose="020B0503020204020204" pitchFamily="34" charset="-122"/>
                <a:ea typeface="微软雅黑" panose="020B0503020204020204" pitchFamily="34" charset="-122"/>
              </a:rPr>
              <a:t>组内成员</a:t>
            </a:r>
            <a:endParaRPr lang="en-US" sz="2185" dirty="0">
              <a:solidFill>
                <a:srgbClr val="6EB9FC"/>
              </a:solidFill>
              <a:latin typeface="微软雅黑" panose="020B0503020204020204" pitchFamily="34" charset="-122"/>
              <a:ea typeface="微软雅黑" panose="020B0503020204020204" pitchFamily="34" charset="-122"/>
            </a:endParaRPr>
          </a:p>
        </p:txBody>
      </p:sp>
      <p:sp>
        <p:nvSpPr>
          <p:cNvPr id="8" name="Text 6"/>
          <p:cNvSpPr/>
          <p:nvPr/>
        </p:nvSpPr>
        <p:spPr>
          <a:xfrm>
            <a:off x="5212913" y="3463647"/>
            <a:ext cx="8584287" cy="355402"/>
          </a:xfrm>
          <a:prstGeom prst="rect">
            <a:avLst/>
          </a:prstGeom>
          <a:noFill/>
        </p:spPr>
        <p:txBody>
          <a:bodyPr wrap="none" rtlCol="0" anchor="t"/>
          <a:lstStyle/>
          <a:p>
            <a:pPr marL="0" indent="0">
              <a:lnSpc>
                <a:spcPts val="2800"/>
              </a:lnSpc>
              <a:buNone/>
            </a:pPr>
            <a:r>
              <a:rPr lang="en-US" sz="1750" dirty="0">
                <a:solidFill>
                  <a:srgbClr val="D6E5EF"/>
                </a:solidFill>
                <a:latin typeface="幼圆" pitchFamily="49" charset="-122"/>
                <a:ea typeface="幼圆" pitchFamily="49" charset="-122"/>
                <a:cs typeface="Source Sans Pro" pitchFamily="34" charset="-120"/>
              </a:rPr>
              <a:t>2025届1班：李昊远，孟士博。</a:t>
            </a:r>
            <a:endParaRPr lang="en-US" sz="1750" dirty="0">
              <a:latin typeface="幼圆" pitchFamily="49" charset="-122"/>
              <a:ea typeface="幼圆" pitchFamily="49" charset="-122"/>
            </a:endParaRPr>
          </a:p>
        </p:txBody>
      </p:sp>
      <p:grpSp>
        <p:nvGrpSpPr>
          <p:cNvPr id="19" name="组合 18"/>
          <p:cNvGrpSpPr/>
          <p:nvPr/>
        </p:nvGrpSpPr>
        <p:grpSpPr>
          <a:xfrm>
            <a:off x="4490799" y="4214813"/>
            <a:ext cx="499943" cy="499943"/>
            <a:chOff x="4490799" y="4214813"/>
            <a:chExt cx="499943" cy="499943"/>
          </a:xfrm>
        </p:grpSpPr>
        <p:sp>
          <p:nvSpPr>
            <p:cNvPr id="9" name="Shape 7"/>
            <p:cNvSpPr/>
            <p:nvPr/>
          </p:nvSpPr>
          <p:spPr>
            <a:xfrm>
              <a:off x="4490799" y="4214813"/>
              <a:ext cx="499943" cy="499943"/>
            </a:xfrm>
            <a:prstGeom prst="roundRect">
              <a:avLst>
                <a:gd name="adj" fmla="val 13333"/>
              </a:avLst>
            </a:prstGeom>
            <a:solidFill>
              <a:srgbClr val="2F3343"/>
            </a:solidFill>
          </p:spPr>
        </p:sp>
        <p:sp>
          <p:nvSpPr>
            <p:cNvPr id="10" name="Text 8"/>
            <p:cNvSpPr/>
            <p:nvPr/>
          </p:nvSpPr>
          <p:spPr>
            <a:xfrm>
              <a:off x="4653082" y="4256484"/>
              <a:ext cx="175260" cy="416481"/>
            </a:xfrm>
            <a:prstGeom prst="rect">
              <a:avLst/>
            </a:prstGeom>
            <a:noFill/>
          </p:spPr>
          <p:txBody>
            <a:bodyPr wrap="none" rtlCol="0" anchor="t"/>
            <a:lstStyle/>
            <a:p>
              <a:pPr algn="ctr">
                <a:lnSpc>
                  <a:spcPts val="3280"/>
                </a:lnSpc>
              </a:pPr>
              <a:r>
                <a:rPr lang="en-US" sz="2625" dirty="0">
                  <a:solidFill>
                    <a:srgbClr val="6EB9FC"/>
                  </a:solidFill>
                  <a:latin typeface="微软雅黑" panose="020B0503020204020204" pitchFamily="34" charset="-122"/>
                  <a:ea typeface="微软雅黑" panose="020B0503020204020204" pitchFamily="34" charset="-122"/>
                </a:rPr>
                <a:t>2</a:t>
              </a:r>
            </a:p>
          </p:txBody>
        </p:sp>
      </p:grpSp>
      <p:sp>
        <p:nvSpPr>
          <p:cNvPr id="11" name="Text 9"/>
          <p:cNvSpPr/>
          <p:nvPr/>
        </p:nvSpPr>
        <p:spPr>
          <a:xfrm>
            <a:off x="5212913" y="4291132"/>
            <a:ext cx="2221944" cy="347186"/>
          </a:xfrm>
          <a:prstGeom prst="rect">
            <a:avLst/>
          </a:prstGeom>
          <a:noFill/>
        </p:spPr>
        <p:txBody>
          <a:bodyPr wrap="none" rtlCol="0" anchor="t"/>
          <a:lstStyle/>
          <a:p>
            <a:pPr marL="0" indent="0">
              <a:lnSpc>
                <a:spcPts val="2735"/>
              </a:lnSpc>
              <a:buNone/>
            </a:pPr>
            <a:r>
              <a:rPr lang="en-US" sz="2185" dirty="0" err="1">
                <a:solidFill>
                  <a:srgbClr val="6EB9FC"/>
                </a:solidFill>
                <a:latin typeface="微软雅黑" panose="020B0503020204020204" pitchFamily="34" charset="-122"/>
                <a:ea typeface="微软雅黑" panose="020B0503020204020204" pitchFamily="34" charset="-122"/>
              </a:rPr>
              <a:t>创新思维</a:t>
            </a:r>
            <a:endParaRPr lang="en-US" sz="2185" dirty="0">
              <a:solidFill>
                <a:srgbClr val="6EB9FC"/>
              </a:solidFill>
              <a:latin typeface="微软雅黑" panose="020B0503020204020204" pitchFamily="34" charset="-122"/>
              <a:ea typeface="微软雅黑" panose="020B0503020204020204" pitchFamily="34" charset="-122"/>
            </a:endParaRPr>
          </a:p>
        </p:txBody>
      </p:sp>
      <p:sp>
        <p:nvSpPr>
          <p:cNvPr id="12" name="Text 10"/>
          <p:cNvSpPr/>
          <p:nvPr/>
        </p:nvSpPr>
        <p:spPr>
          <a:xfrm>
            <a:off x="5212913" y="4860488"/>
            <a:ext cx="8584287" cy="355402"/>
          </a:xfrm>
          <a:prstGeom prst="rect">
            <a:avLst/>
          </a:prstGeom>
          <a:noFill/>
        </p:spPr>
        <p:txBody>
          <a:bodyPr wrap="none" rtlCol="0" anchor="t"/>
          <a:lstStyle/>
          <a:p>
            <a:pPr marL="0" indent="0">
              <a:lnSpc>
                <a:spcPts val="2800"/>
              </a:lnSpc>
              <a:buNone/>
            </a:pPr>
            <a:r>
              <a:rPr lang="en-US" sz="1750" dirty="0">
                <a:solidFill>
                  <a:srgbClr val="D6E5EF"/>
                </a:solidFill>
                <a:latin typeface="幼圆" pitchFamily="49" charset="-122"/>
                <a:ea typeface="幼圆" pitchFamily="49" charset="-122"/>
                <a:cs typeface="Source Sans Pro" pitchFamily="34" charset="-120"/>
              </a:rPr>
              <a:t>我们秉持着创新和追求卓越的精神，不断寻找和实践新的科技设计想法。</a:t>
            </a:r>
            <a:endParaRPr lang="en-US" sz="1750" dirty="0">
              <a:latin typeface="幼圆" pitchFamily="49" charset="-122"/>
              <a:ea typeface="幼圆" pitchFamily="49" charset="-122"/>
            </a:endParaRPr>
          </a:p>
        </p:txBody>
      </p:sp>
      <p:grpSp>
        <p:nvGrpSpPr>
          <p:cNvPr id="20" name="组合 19"/>
          <p:cNvGrpSpPr/>
          <p:nvPr/>
        </p:nvGrpSpPr>
        <p:grpSpPr>
          <a:xfrm>
            <a:off x="4490799" y="5611654"/>
            <a:ext cx="499943" cy="499943"/>
            <a:chOff x="4490799" y="5611654"/>
            <a:chExt cx="499943" cy="499943"/>
          </a:xfrm>
        </p:grpSpPr>
        <p:sp>
          <p:nvSpPr>
            <p:cNvPr id="13" name="Shape 11"/>
            <p:cNvSpPr/>
            <p:nvPr/>
          </p:nvSpPr>
          <p:spPr>
            <a:xfrm>
              <a:off x="4490799" y="5611654"/>
              <a:ext cx="499943" cy="499943"/>
            </a:xfrm>
            <a:prstGeom prst="roundRect">
              <a:avLst>
                <a:gd name="adj" fmla="val 13333"/>
              </a:avLst>
            </a:prstGeom>
            <a:solidFill>
              <a:srgbClr val="2F3343"/>
            </a:solidFill>
          </p:spPr>
        </p:sp>
        <p:sp>
          <p:nvSpPr>
            <p:cNvPr id="14" name="Text 12"/>
            <p:cNvSpPr/>
            <p:nvPr/>
          </p:nvSpPr>
          <p:spPr>
            <a:xfrm>
              <a:off x="4679752" y="5618678"/>
              <a:ext cx="152400" cy="416481"/>
            </a:xfrm>
            <a:prstGeom prst="rect">
              <a:avLst/>
            </a:prstGeom>
            <a:noFill/>
          </p:spPr>
          <p:txBody>
            <a:bodyPr wrap="none" rtlCol="0" anchor="t"/>
            <a:lstStyle/>
            <a:p>
              <a:pPr algn="ctr">
                <a:lnSpc>
                  <a:spcPts val="3280"/>
                </a:lnSpc>
              </a:pPr>
              <a:r>
                <a:rPr lang="en-US" sz="2625" dirty="0">
                  <a:solidFill>
                    <a:srgbClr val="6EB9FC"/>
                  </a:solidFill>
                  <a:latin typeface="微软雅黑" panose="020B0503020204020204" pitchFamily="34" charset="-122"/>
                  <a:ea typeface="微软雅黑" panose="020B0503020204020204" pitchFamily="34" charset="-122"/>
                </a:rPr>
                <a:t>3</a:t>
              </a:r>
            </a:p>
          </p:txBody>
        </p:sp>
      </p:grpSp>
      <p:sp>
        <p:nvSpPr>
          <p:cNvPr id="15" name="Text 13"/>
          <p:cNvSpPr/>
          <p:nvPr/>
        </p:nvSpPr>
        <p:spPr>
          <a:xfrm>
            <a:off x="5212913" y="5687973"/>
            <a:ext cx="2221944" cy="347186"/>
          </a:xfrm>
          <a:prstGeom prst="rect">
            <a:avLst/>
          </a:prstGeom>
          <a:noFill/>
        </p:spPr>
        <p:txBody>
          <a:bodyPr wrap="none" rtlCol="0" anchor="t"/>
          <a:lstStyle/>
          <a:p>
            <a:pPr marL="0" indent="0">
              <a:lnSpc>
                <a:spcPts val="2735"/>
              </a:lnSpc>
              <a:buNone/>
            </a:pPr>
            <a:r>
              <a:rPr lang="en-US" sz="2185" dirty="0" err="1">
                <a:solidFill>
                  <a:srgbClr val="6EB9FC"/>
                </a:solidFill>
                <a:latin typeface="微软雅黑" panose="020B0503020204020204" pitchFamily="34" charset="-122"/>
                <a:ea typeface="微软雅黑" panose="020B0503020204020204" pitchFamily="34" charset="-122"/>
              </a:rPr>
              <a:t>分类合作</a:t>
            </a:r>
            <a:endParaRPr lang="en-US" sz="2185" dirty="0">
              <a:solidFill>
                <a:srgbClr val="6EB9FC"/>
              </a:solidFill>
              <a:latin typeface="微软雅黑" panose="020B0503020204020204" pitchFamily="34" charset="-122"/>
              <a:ea typeface="微软雅黑" panose="020B0503020204020204" pitchFamily="34" charset="-122"/>
            </a:endParaRPr>
          </a:p>
        </p:txBody>
      </p:sp>
      <p:sp>
        <p:nvSpPr>
          <p:cNvPr id="16" name="Text 14"/>
          <p:cNvSpPr/>
          <p:nvPr/>
        </p:nvSpPr>
        <p:spPr>
          <a:xfrm>
            <a:off x="5212913" y="6257330"/>
            <a:ext cx="8584287" cy="355402"/>
          </a:xfrm>
          <a:prstGeom prst="rect">
            <a:avLst/>
          </a:prstGeom>
          <a:noFill/>
        </p:spPr>
        <p:txBody>
          <a:bodyPr wrap="none" rtlCol="0" anchor="t"/>
          <a:lstStyle/>
          <a:p>
            <a:pPr marL="0" indent="0">
              <a:lnSpc>
                <a:spcPts val="2800"/>
              </a:lnSpc>
              <a:buNone/>
            </a:pPr>
            <a:r>
              <a:rPr lang="en-US" sz="1750" dirty="0">
                <a:solidFill>
                  <a:srgbClr val="D6E5EF"/>
                </a:solidFill>
                <a:latin typeface="幼圆" pitchFamily="49" charset="-122"/>
                <a:ea typeface="幼圆" pitchFamily="49" charset="-122"/>
                <a:cs typeface="Source Sans Pro" pitchFamily="34" charset="-120"/>
              </a:rPr>
              <a:t>团队内分工合作，分为代码搭建与测试运行和模型构造与多次外观改代。</a:t>
            </a:r>
            <a:endParaRPr lang="en-US" sz="1750" dirty="0">
              <a:latin typeface="幼圆" pitchFamily="49" charset="-122"/>
              <a:ea typeface="幼圆" pitchFamily="49" charset="-122"/>
            </a:endParaRPr>
          </a:p>
        </p:txBody>
      </p:sp>
      <p:pic>
        <p:nvPicPr>
          <p:cNvPr id="17" name="Image 0" descr="preencoded.png"/>
          <p:cNvPicPr>
            <a:picLocks noChangeAspect="1"/>
          </p:cNvPicPr>
          <p:nvPr/>
        </p:nvPicPr>
        <p:blipFill>
          <a:blip r:embed="rId3"/>
          <a:stretch>
            <a:fillRect/>
          </a:stretch>
        </p:blipFill>
        <p:spPr>
          <a:xfrm>
            <a:off x="0" y="0"/>
            <a:ext cx="3657600"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2" presetClass="entr" presetSubtype="0" fill="hold" grpId="0" nodeType="afterEffect">
                                  <p:stCondLst>
                                    <p:cond delay="3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600"/>
                                        <p:tgtEl>
                                          <p:spTgt spid="4"/>
                                        </p:tgtEl>
                                      </p:cBhvr>
                                    </p:animEffect>
                                    <p:anim calcmode="lin" valueType="num">
                                      <p:cBhvr>
                                        <p:cTn id="12" dur="600" fill="hold"/>
                                        <p:tgtEl>
                                          <p:spTgt spid="4"/>
                                        </p:tgtEl>
                                        <p:attrNameLst>
                                          <p:attrName>ppt_x</p:attrName>
                                        </p:attrNameLst>
                                      </p:cBhvr>
                                      <p:tavLst>
                                        <p:tav tm="0">
                                          <p:val>
                                            <p:strVal val="#ppt_x"/>
                                          </p:val>
                                        </p:tav>
                                        <p:tav tm="100000">
                                          <p:val>
                                            <p:strVal val="#ppt_x"/>
                                          </p:val>
                                        </p:tav>
                                      </p:tavLst>
                                    </p:anim>
                                    <p:anim calcmode="lin" valueType="num">
                                      <p:cBhvr>
                                        <p:cTn id="13" dur="6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1" nodeType="clickEffect">
                                  <p:stCondLst>
                                    <p:cond delay="0"/>
                                  </p:stCondLst>
                                  <p:childTnLst>
                                    <p:animMotion origin="layout" path="M -4.30556E-6 -1.54321E-6 L -4.30556E-6 -0.25868 " pathEditMode="relative" rAng="0" ptsTypes="AA">
                                      <p:cBhvr>
                                        <p:cTn id="17" dur="1000" fill="hold"/>
                                        <p:tgtEl>
                                          <p:spTgt spid="4"/>
                                        </p:tgtEl>
                                        <p:attrNameLst>
                                          <p:attrName>ppt_x</p:attrName>
                                          <p:attrName>ppt_y</p:attrName>
                                        </p:attrNameLst>
                                      </p:cBhvr>
                                      <p:rCtr x="0" y="-12944"/>
                                    </p:animMotion>
                                  </p:childTnLst>
                                </p:cTn>
                              </p:par>
                              <p:par>
                                <p:cTn id="18" presetID="10" presetClass="entr" presetSubtype="0"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350"/>
                                        <p:tgtEl>
                                          <p:spTgt spid="3"/>
                                        </p:tgtEl>
                                      </p:cBhvr>
                                    </p:animEffec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anim calcmode="lin" valueType="num">
                                      <p:cBhvr>
                                        <p:cTn id="25" dur="500" fill="hold"/>
                                        <p:tgtEl>
                                          <p:spTgt spid="7"/>
                                        </p:tgtEl>
                                        <p:attrNameLst>
                                          <p:attrName>ppt_x</p:attrName>
                                        </p:attrNameLst>
                                      </p:cBhvr>
                                      <p:tavLst>
                                        <p:tav tm="0">
                                          <p:val>
                                            <p:strVal val="#ppt_x"/>
                                          </p:val>
                                        </p:tav>
                                        <p:tav tm="100000">
                                          <p:val>
                                            <p:strVal val="#ppt_x"/>
                                          </p:val>
                                        </p:tav>
                                      </p:tavLst>
                                    </p:anim>
                                    <p:anim calcmode="lin" valueType="num">
                                      <p:cBhvr>
                                        <p:cTn id="26" dur="5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00"/>
                                        <p:tgtEl>
                                          <p:spTgt spid="8"/>
                                        </p:tgtEl>
                                      </p:cBhvr>
                                    </p:animEffect>
                                    <p:anim calcmode="lin" valueType="num">
                                      <p:cBhvr>
                                        <p:cTn id="30" dur="700" fill="hold"/>
                                        <p:tgtEl>
                                          <p:spTgt spid="8"/>
                                        </p:tgtEl>
                                        <p:attrNameLst>
                                          <p:attrName>ppt_x</p:attrName>
                                        </p:attrNameLst>
                                      </p:cBhvr>
                                      <p:tavLst>
                                        <p:tav tm="0">
                                          <p:val>
                                            <p:strVal val="#ppt_x"/>
                                          </p:val>
                                        </p:tav>
                                        <p:tav tm="100000">
                                          <p:val>
                                            <p:strVal val="#ppt_x"/>
                                          </p:val>
                                        </p:tav>
                                      </p:tavLst>
                                    </p:anim>
                                    <p:anim calcmode="lin" valueType="num">
                                      <p:cBhvr>
                                        <p:cTn id="31" dur="7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350"/>
                                        <p:tgtEl>
                                          <p:spTgt spid="19"/>
                                        </p:tgtEl>
                                      </p:cBhvr>
                                    </p:animEffect>
                                  </p:childTnLst>
                                </p:cTn>
                              </p:par>
                            </p:childTnLst>
                          </p:cTn>
                        </p:par>
                        <p:par>
                          <p:cTn id="37" fill="hold">
                            <p:stCondLst>
                              <p:cond delay="500"/>
                            </p:stCondLst>
                            <p:childTnLst>
                              <p:par>
                                <p:cTn id="38" presetID="42" presetClass="entr" presetSubtype="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anim calcmode="lin" valueType="num">
                                      <p:cBhvr>
                                        <p:cTn id="41" dur="500" fill="hold"/>
                                        <p:tgtEl>
                                          <p:spTgt spid="11"/>
                                        </p:tgtEl>
                                        <p:attrNameLst>
                                          <p:attrName>ppt_x</p:attrName>
                                        </p:attrNameLst>
                                      </p:cBhvr>
                                      <p:tavLst>
                                        <p:tav tm="0">
                                          <p:val>
                                            <p:strVal val="#ppt_x"/>
                                          </p:val>
                                        </p:tav>
                                        <p:tav tm="100000">
                                          <p:val>
                                            <p:strVal val="#ppt_x"/>
                                          </p:val>
                                        </p:tav>
                                      </p:tavLst>
                                    </p:anim>
                                    <p:anim calcmode="lin" valueType="num">
                                      <p:cBhvr>
                                        <p:cTn id="42" dur="500" fill="hold"/>
                                        <p:tgtEl>
                                          <p:spTgt spid="1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700"/>
                                        <p:tgtEl>
                                          <p:spTgt spid="12"/>
                                        </p:tgtEl>
                                      </p:cBhvr>
                                    </p:animEffect>
                                    <p:anim calcmode="lin" valueType="num">
                                      <p:cBhvr>
                                        <p:cTn id="46" dur="700" fill="hold"/>
                                        <p:tgtEl>
                                          <p:spTgt spid="12"/>
                                        </p:tgtEl>
                                        <p:attrNameLst>
                                          <p:attrName>ppt_x</p:attrName>
                                        </p:attrNameLst>
                                      </p:cBhvr>
                                      <p:tavLst>
                                        <p:tav tm="0">
                                          <p:val>
                                            <p:strVal val="#ppt_x"/>
                                          </p:val>
                                        </p:tav>
                                        <p:tav tm="100000">
                                          <p:val>
                                            <p:strVal val="#ppt_x"/>
                                          </p:val>
                                        </p:tav>
                                      </p:tavLst>
                                    </p:anim>
                                    <p:anim calcmode="lin" valueType="num">
                                      <p:cBhvr>
                                        <p:cTn id="47" dur="7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350"/>
                                        <p:tgtEl>
                                          <p:spTgt spid="20"/>
                                        </p:tgtEl>
                                      </p:cBhvr>
                                    </p:animEffect>
                                  </p:childTnLst>
                                </p:cTn>
                              </p:par>
                            </p:childTnLst>
                          </p:cTn>
                        </p:par>
                        <p:par>
                          <p:cTn id="53" fill="hold">
                            <p:stCondLst>
                              <p:cond delay="500"/>
                            </p:stCondLst>
                            <p:childTnLst>
                              <p:par>
                                <p:cTn id="54" presetID="42" presetClass="entr" presetSubtype="0"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anim calcmode="lin" valueType="num">
                                      <p:cBhvr>
                                        <p:cTn id="57" dur="500" fill="hold"/>
                                        <p:tgtEl>
                                          <p:spTgt spid="15"/>
                                        </p:tgtEl>
                                        <p:attrNameLst>
                                          <p:attrName>ppt_x</p:attrName>
                                        </p:attrNameLst>
                                      </p:cBhvr>
                                      <p:tavLst>
                                        <p:tav tm="0">
                                          <p:val>
                                            <p:strVal val="#ppt_x"/>
                                          </p:val>
                                        </p:tav>
                                        <p:tav tm="100000">
                                          <p:val>
                                            <p:strVal val="#ppt_x"/>
                                          </p:val>
                                        </p:tav>
                                      </p:tavLst>
                                    </p:anim>
                                    <p:anim calcmode="lin" valueType="num">
                                      <p:cBhvr>
                                        <p:cTn id="58" dur="500" fill="hold"/>
                                        <p:tgtEl>
                                          <p:spTgt spid="15"/>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20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700"/>
                                        <p:tgtEl>
                                          <p:spTgt spid="16"/>
                                        </p:tgtEl>
                                      </p:cBhvr>
                                    </p:animEffect>
                                    <p:anim calcmode="lin" valueType="num">
                                      <p:cBhvr>
                                        <p:cTn id="62" dur="700" fill="hold"/>
                                        <p:tgtEl>
                                          <p:spTgt spid="16"/>
                                        </p:tgtEl>
                                        <p:attrNameLst>
                                          <p:attrName>ppt_x</p:attrName>
                                        </p:attrNameLst>
                                      </p:cBhvr>
                                      <p:tavLst>
                                        <p:tav tm="0">
                                          <p:val>
                                            <p:strVal val="#ppt_x"/>
                                          </p:val>
                                        </p:tav>
                                        <p:tav tm="100000">
                                          <p:val>
                                            <p:strVal val="#ppt_x"/>
                                          </p:val>
                                        </p:tav>
                                      </p:tavLst>
                                    </p:anim>
                                    <p:anim calcmode="lin" valueType="num">
                                      <p:cBhvr>
                                        <p:cTn id="63" dur="7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p:bldP spid="4" grpId="1"/>
      <p:bldP spid="7" grpId="0" animBg="1"/>
      <p:bldP spid="8" grpId="0" animBg="1"/>
      <p:bldP spid="11" grpId="0" animBg="1"/>
      <p:bldP spid="12" grpId="0" animBg="1"/>
      <p:bldP spid="15"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sp>
        <p:nvSpPr>
          <p:cNvPr id="4" name="Text 2"/>
          <p:cNvSpPr/>
          <p:nvPr/>
        </p:nvSpPr>
        <p:spPr>
          <a:xfrm>
            <a:off x="6319599" y="4121983"/>
            <a:ext cx="4443889" cy="923330"/>
          </a:xfrm>
          <a:prstGeom prst="rect">
            <a:avLst/>
          </a:prstGeom>
          <a:noFill/>
        </p:spPr>
        <p:txBody>
          <a:bodyPr wrap="square" lIns="91440" tIns="45720" rIns="91440" bIns="45720">
            <a:spAutoFit/>
          </a:bodyPr>
          <a:lstStyle/>
          <a:p>
            <a:r>
              <a:rPr lang="en-US" sz="5400" b="1" dirty="0" err="1">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结论和展望</a:t>
            </a:r>
            <a:endParaRPr lang="en-US" sz="5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5" name="Text 3"/>
          <p:cNvSpPr/>
          <p:nvPr/>
        </p:nvSpPr>
        <p:spPr>
          <a:xfrm>
            <a:off x="6319599" y="4736862"/>
            <a:ext cx="7477601" cy="1066205"/>
          </a:xfrm>
          <a:prstGeom prst="rect">
            <a:avLst/>
          </a:prstGeom>
          <a:noFill/>
        </p:spPr>
        <p:txBody>
          <a:bodyPr wrap="square" rtlCol="0" anchor="t"/>
          <a:lstStyle/>
          <a:p>
            <a:pPr marL="0" indent="0">
              <a:lnSpc>
                <a:spcPts val="2800"/>
              </a:lnSpc>
              <a:buNone/>
            </a:pPr>
            <a:r>
              <a:rPr lang="en-US" sz="1750" b="1" dirty="0">
                <a:solidFill>
                  <a:srgbClr val="D6E5EF"/>
                </a:solidFill>
                <a:latin typeface="幼圆" pitchFamily="49" charset="-122"/>
                <a:ea typeface="幼圆" pitchFamily="49" charset="-122"/>
                <a:cs typeface="Source Sans Pro" pitchFamily="34" charset="-120"/>
              </a:rPr>
              <a:t>通过这次设计作品的过程，我们不仅学到了技术知识，还培养了团队合作能力和解决问题的能力。展望未来，我们将继续挑战自我，创造更多令人惊叹的科技作品。</a:t>
            </a:r>
            <a:endParaRPr lang="en-US" sz="1750" b="1" dirty="0">
              <a:latin typeface="幼圆" pitchFamily="49" charset="-122"/>
              <a:ea typeface="幼圆" pitchFamily="49" charset="-122"/>
            </a:endParaRPr>
          </a:p>
        </p:txBody>
      </p:sp>
      <p:pic>
        <p:nvPicPr>
          <p:cNvPr id="11"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6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1" nodeType="clickEffect">
                                  <p:stCondLst>
                                    <p:cond delay="0"/>
                                  </p:stCondLst>
                                  <p:childTnLst>
                                    <p:animMotion origin="layout" path="M 2.63889E-6 -2.65432E-6 L 2.63889E-6 -0.13406 " pathEditMode="relative" rAng="0" ptsTypes="AA">
                                      <p:cBhvr>
                                        <p:cTn id="13" dur="1000" fill="hold"/>
                                        <p:tgtEl>
                                          <p:spTgt spid="4"/>
                                        </p:tgtEl>
                                        <p:attrNameLst>
                                          <p:attrName>ppt_x</p:attrName>
                                          <p:attrName>ppt_y</p:attrName>
                                        </p:attrNameLst>
                                      </p:cBhvr>
                                      <p:rCtr x="0" y="-6713"/>
                                    </p:animMotion>
                                  </p:childTnLst>
                                </p:cTn>
                              </p:par>
                              <p:par>
                                <p:cTn id="14" presetID="42" presetClass="entr" presetSubtype="0" fill="hold" grpId="0"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anim calcmode="lin" valueType="num">
                                      <p:cBhvr>
                                        <p:cTn id="17" dur="500" fill="hold"/>
                                        <p:tgtEl>
                                          <p:spTgt spid="5"/>
                                        </p:tgtEl>
                                        <p:attrNameLst>
                                          <p:attrName>ppt_x</p:attrName>
                                        </p:attrNameLst>
                                      </p:cBhvr>
                                      <p:tavLst>
                                        <p:tav tm="0">
                                          <p:val>
                                            <p:strVal val="#ppt_x"/>
                                          </p:val>
                                        </p:tav>
                                        <p:tav tm="100000">
                                          <p:val>
                                            <p:strVal val="#ppt_x"/>
                                          </p:val>
                                        </p:tav>
                                      </p:tavLst>
                                    </p:anim>
                                    <p:anim calcmode="lin" valueType="num">
                                      <p:cBhvr>
                                        <p:cTn id="18"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46304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6684010" y="12700"/>
            <a:ext cx="1261884" cy="200055"/>
          </a:xfrm>
          <a:prstGeom prst="rect">
            <a:avLst/>
          </a:prstGeom>
          <a:noFill/>
        </p:spPr>
        <p:txBody>
          <a:bodyPr wrap="none" rtlCol="0">
            <a:spAutoFit/>
          </a:bodyPr>
          <a:lstStyle/>
          <a:p>
            <a:r>
              <a:rPr lang="zh-CN" altLang="en-US" sz="700" b="1" dirty="0">
                <a:solidFill>
                  <a:schemeClr val="bg1"/>
                </a:solidFill>
                <a:latin typeface="微软雅黑" panose="020B0503020204020204" pitchFamily="34" charset="-122"/>
                <a:ea typeface="微软雅黑" panose="020B0503020204020204" pitchFamily="34" charset="-122"/>
              </a:rPr>
              <a:t>放映结束，单击鼠标退出。</a:t>
            </a:r>
          </a:p>
        </p:txBody>
      </p:sp>
      <p:sp>
        <p:nvSpPr>
          <p:cNvPr id="4" name="矩形 3"/>
          <p:cNvSpPr/>
          <p:nvPr/>
        </p:nvSpPr>
        <p:spPr>
          <a:xfrm>
            <a:off x="6288796" y="4181445"/>
            <a:ext cx="2052312" cy="400110"/>
          </a:xfrm>
          <a:prstGeom prst="rect">
            <a:avLst/>
          </a:prstGeom>
        </p:spPr>
        <p:txBody>
          <a:bodyPr wrap="square">
            <a:spAutoFit/>
          </a:bodyPr>
          <a:lstStyle/>
          <a:p>
            <a:pPr algn="ctr"/>
            <a:r>
              <a:rPr lang="zh-CN" altLang="en-US" sz="20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你的下一个手机 </a:t>
            </a:r>
            <a:endParaRPr lang="en-US" altLang="zh-CN" sz="20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5" name="矩形 4"/>
          <p:cNvSpPr/>
          <p:nvPr/>
        </p:nvSpPr>
        <p:spPr>
          <a:xfrm>
            <a:off x="5807048" y="4067144"/>
            <a:ext cx="3008504" cy="646331"/>
          </a:xfrm>
          <a:prstGeom prst="rect">
            <a:avLst/>
          </a:prstGeom>
        </p:spPr>
        <p:txBody>
          <a:bodyPr wrap="square">
            <a:spAutoFit/>
          </a:bodyPr>
          <a:lstStyle/>
          <a:p>
            <a:pPr algn="ctr"/>
            <a:r>
              <a:rPr lang="zh-CN" altLang="en-US" sz="36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何必是</a:t>
            </a:r>
            <a:r>
              <a:rPr lang="zh-CN" altLang="en-US" sz="3600" b="1" dirty="0" smtClean="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手机</a:t>
            </a:r>
            <a:endParaRPr lang="en-US" altLang="zh-CN" sz="36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TextBox 5"/>
          <p:cNvSpPr txBox="1"/>
          <p:nvPr/>
        </p:nvSpPr>
        <p:spPr>
          <a:xfrm>
            <a:off x="14079432" y="8091430"/>
            <a:ext cx="628698" cy="153888"/>
          </a:xfrm>
          <a:prstGeom prst="rect">
            <a:avLst/>
          </a:prstGeom>
          <a:noFill/>
        </p:spPr>
        <p:txBody>
          <a:bodyPr wrap="none" rtlCol="0">
            <a:spAutoFit/>
          </a:bodyPr>
          <a:lstStyle/>
          <a:p>
            <a:r>
              <a:rPr lang="en-US" altLang="zh-CN" sz="400" b="1" dirty="0">
                <a:ln w="0"/>
                <a:solidFill>
                  <a:schemeClr val="bg1"/>
                </a:solidFill>
                <a:effectLst>
                  <a:outerShdw blurRad="38100" dist="19050" dir="2700000" algn="tl" rotWithShape="0">
                    <a:schemeClr val="dk1">
                      <a:alpha val="40000"/>
                    </a:schemeClr>
                  </a:outerShdw>
                </a:effectLst>
                <a:latin typeface="Meiryo UI" panose="020B0604030504040204" pitchFamily="34" charset="-128"/>
                <a:ea typeface="Meiryo UI" panose="020B0604030504040204" pitchFamily="34" charset="-128"/>
                <a:cs typeface="Meiryo UI" panose="020B0604030504040204" pitchFamily="34" charset="-128"/>
              </a:rPr>
              <a:t>Shot on </a:t>
            </a:r>
            <a:r>
              <a:rPr lang="en-US" altLang="zh-CN" sz="400" b="1" dirty="0" err="1">
                <a:ln w="0"/>
                <a:solidFill>
                  <a:schemeClr val="bg1"/>
                </a:solidFill>
                <a:effectLst>
                  <a:outerShdw blurRad="38100" dist="19050" dir="2700000" algn="tl" rotWithShape="0">
                    <a:schemeClr val="dk1">
                      <a:alpha val="40000"/>
                    </a:schemeClr>
                  </a:outerShdw>
                </a:effectLst>
                <a:latin typeface="Meiryo UI" panose="020B0604030504040204" pitchFamily="34" charset="-128"/>
                <a:ea typeface="Meiryo UI" panose="020B0604030504040204" pitchFamily="34" charset="-128"/>
                <a:cs typeface="Meiryo UI" panose="020B0604030504040204" pitchFamily="34" charset="-128"/>
              </a:rPr>
              <a:t>Iphone</a:t>
            </a:r>
            <a:r>
              <a:rPr lang="en-US" altLang="zh-CN" sz="400" b="1" dirty="0">
                <a:ln w="0"/>
                <a:solidFill>
                  <a:schemeClr val="bg1"/>
                </a:solidFill>
                <a:effectLst>
                  <a:outerShdw blurRad="38100" dist="19050" dir="2700000" algn="tl" rotWithShape="0">
                    <a:schemeClr val="dk1">
                      <a:alpha val="40000"/>
                    </a:schemeClr>
                  </a:outerShdw>
                </a:effectLst>
                <a:latin typeface="Meiryo UI" panose="020B0604030504040204" pitchFamily="34" charset="-128"/>
                <a:ea typeface="Meiryo UI" panose="020B0604030504040204" pitchFamily="34" charset="-128"/>
                <a:cs typeface="Meiryo UI" panose="020B0604030504040204" pitchFamily="34" charset="-128"/>
              </a:rPr>
              <a:t>.</a:t>
            </a:r>
            <a:endParaRPr lang="zh-CN" altLang="en-US" sz="4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7" name="TextBox 6"/>
          <p:cNvSpPr txBox="1"/>
          <p:nvPr/>
        </p:nvSpPr>
        <p:spPr>
          <a:xfrm>
            <a:off x="1389914" y="6819872"/>
            <a:ext cx="2807179" cy="461665"/>
          </a:xfrm>
          <a:prstGeom prst="rect">
            <a:avLst/>
          </a:prstGeom>
          <a:noFill/>
        </p:spPr>
        <p:txBody>
          <a:bodyPr wrap="none" rtlCol="0">
            <a:spAutoFit/>
          </a:bodyPr>
          <a:lstStyle/>
          <a:p>
            <a:r>
              <a:rPr lang="en-US" altLang="zh-CN" sz="2400" b="1" dirty="0">
                <a:ln w="0"/>
                <a:gradFill flip="none" rotWithShape="1">
                  <a:gsLst>
                    <a:gs pos="45000">
                      <a:srgbClr val="92D050"/>
                    </a:gs>
                    <a:gs pos="100000">
                      <a:srgbClr val="3399FF"/>
                    </a:gs>
                    <a:gs pos="0">
                      <a:schemeClr val="accent6"/>
                    </a:gs>
                    <a:gs pos="65000">
                      <a:srgbClr val="33CC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PPT</a:t>
            </a:r>
            <a:r>
              <a:rPr lang="zh-CN" altLang="en-US" sz="2400" b="1" dirty="0">
                <a:ln w="0"/>
                <a:gradFill flip="none" rotWithShape="1">
                  <a:gsLst>
                    <a:gs pos="45000">
                      <a:srgbClr val="92D050"/>
                    </a:gs>
                    <a:gs pos="100000">
                      <a:srgbClr val="3399FF"/>
                    </a:gs>
                    <a:gs pos="0">
                      <a:schemeClr val="accent6"/>
                    </a:gs>
                    <a:gs pos="65000">
                      <a:srgbClr val="33CC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制作人</a:t>
            </a:r>
            <a:r>
              <a:rPr lang="en-US" altLang="zh-CN" sz="2400" b="1" dirty="0">
                <a:ln w="0"/>
                <a:gradFill flip="none" rotWithShape="1">
                  <a:gsLst>
                    <a:gs pos="45000">
                      <a:srgbClr val="92D050"/>
                    </a:gs>
                    <a:gs pos="100000">
                      <a:srgbClr val="3399FF"/>
                    </a:gs>
                    <a:gs pos="0">
                      <a:schemeClr val="accent6"/>
                    </a:gs>
                    <a:gs pos="65000">
                      <a:srgbClr val="33CC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2400" b="1" dirty="0" smtClean="0">
                <a:ln w="0"/>
                <a:gradFill flip="none" rotWithShape="1">
                  <a:gsLst>
                    <a:gs pos="45000">
                      <a:srgbClr val="92D050"/>
                    </a:gs>
                    <a:gs pos="100000">
                      <a:srgbClr val="3399FF"/>
                    </a:gs>
                    <a:gs pos="0">
                      <a:schemeClr val="accent6"/>
                    </a:gs>
                    <a:gs pos="65000">
                      <a:srgbClr val="33CC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李昊远 </a:t>
            </a:r>
            <a:endParaRPr lang="zh-CN" altLang="en-US" sz="2400" b="1" dirty="0">
              <a:ln w="0"/>
              <a:gradFill flip="none" rotWithShape="1">
                <a:gsLst>
                  <a:gs pos="45000">
                    <a:srgbClr val="92D050"/>
                  </a:gs>
                  <a:gs pos="100000">
                    <a:srgbClr val="3399FF"/>
                  </a:gs>
                  <a:gs pos="0">
                    <a:schemeClr val="accent6"/>
                  </a:gs>
                  <a:gs pos="65000">
                    <a:srgbClr val="33CC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par>
                          <p:cTn id="8" fill="hold">
                            <p:stCondLst>
                              <p:cond delay="750"/>
                            </p:stCondLst>
                            <p:childTnLst>
                              <p:par>
                                <p:cTn id="9" presetID="42" presetClass="path" presetSubtype="0" accel="50000" decel="50000" fill="hold" grpId="1" nodeType="afterEffect">
                                  <p:stCondLst>
                                    <p:cond delay="0"/>
                                  </p:stCondLst>
                                  <p:childTnLst>
                                    <p:animMotion origin="layout" path="M -1.49306E-6 0 L -1.49306E-6 -0.08488 " pathEditMode="relative" rAng="0" ptsTypes="AA">
                                      <p:cBhvr>
                                        <p:cTn id="10" dur="1000" fill="hold"/>
                                        <p:tgtEl>
                                          <p:spTgt spid="4"/>
                                        </p:tgtEl>
                                        <p:attrNameLst>
                                          <p:attrName>ppt_x</p:attrName>
                                          <p:attrName>ppt_y</p:attrName>
                                        </p:attrNameLst>
                                      </p:cBhvr>
                                      <p:rCtr x="0" y="-4244"/>
                                    </p:animMotion>
                                  </p:childTnLst>
                                </p:cTn>
                              </p:par>
                              <p:par>
                                <p:cTn id="11" presetID="10" presetClass="entr" presetSubtype="0" fill="hold" grpId="0" nodeType="withEffect">
                                  <p:stCondLst>
                                    <p:cond delay="6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entr" presetSubtype="0" fill="hold" grpId="0" nodeType="withEffect">
                                  <p:stCondLst>
                                    <p:cond delay="7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50"/>
                                        <p:tgtEl>
                                          <p:spTgt spid="6"/>
                                        </p:tgtEl>
                                      </p:cBhvr>
                                    </p:animEffect>
                                    <p:anim calcmode="lin" valueType="num">
                                      <p:cBhvr>
                                        <p:cTn id="17" dur="250" fill="hold"/>
                                        <p:tgtEl>
                                          <p:spTgt spid="6"/>
                                        </p:tgtEl>
                                        <p:attrNameLst>
                                          <p:attrName>ppt_x</p:attrName>
                                        </p:attrNameLst>
                                      </p:cBhvr>
                                      <p:tavLst>
                                        <p:tav tm="0">
                                          <p:val>
                                            <p:strVal val="#ppt_x"/>
                                          </p:val>
                                        </p:tav>
                                        <p:tav tm="100000">
                                          <p:val>
                                            <p:strVal val="#ppt_x"/>
                                          </p:val>
                                        </p:tav>
                                      </p:tavLst>
                                    </p:anim>
                                    <p:anim calcmode="lin" valueType="num">
                                      <p:cBhvr>
                                        <p:cTn id="18" dur="250" fill="hold"/>
                                        <p:tgtEl>
                                          <p:spTgt spid="6"/>
                                        </p:tgtEl>
                                        <p:attrNameLst>
                                          <p:attrName>ppt_y</p:attrName>
                                        </p:attrNameLst>
                                      </p:cBhvr>
                                      <p:tavLst>
                                        <p:tav tm="0">
                                          <p:val>
                                            <p:strVal val="#ppt_y+.1"/>
                                          </p:val>
                                        </p:tav>
                                        <p:tav tm="100000">
                                          <p:val>
                                            <p:strVal val="#ppt_y"/>
                                          </p:val>
                                        </p:tav>
                                      </p:tavLst>
                                    </p:anim>
                                  </p:childTnLst>
                                </p:cTn>
                              </p:par>
                            </p:childTnLst>
                          </p:cTn>
                        </p:par>
                        <p:par>
                          <p:cTn id="19" fill="hold">
                            <p:stCondLst>
                              <p:cond delay="1850"/>
                            </p:stCondLst>
                            <p:childTnLst>
                              <p:par>
                                <p:cTn id="20" presetID="26" presetClass="emph" presetSubtype="0" fill="hold" grpId="1" nodeType="afterEffect">
                                  <p:stCondLst>
                                    <p:cond delay="0"/>
                                  </p:stCondLst>
                                  <p:childTnLst>
                                    <p:animEffect transition="out" filter="fade">
                                      <p:cBhvr>
                                        <p:cTn id="21" dur="500" tmFilter="0, 0; .2, .5; .8, .5; 1, 0"/>
                                        <p:tgtEl>
                                          <p:spTgt spid="6"/>
                                        </p:tgtEl>
                                      </p:cBhvr>
                                    </p:animEffect>
                                    <p:animScale>
                                      <p:cBhvr>
                                        <p:cTn id="22" dur="250" autoRev="1" fill="hold"/>
                                        <p:tgtEl>
                                          <p:spTgt spid="6"/>
                                        </p:tgtEl>
                                      </p:cBhvr>
                                      <p:by x="105000" y="105000"/>
                                    </p:animScale>
                                  </p:childTnLst>
                                </p:cTn>
                              </p:par>
                              <p:par>
                                <p:cTn id="23" presetID="42"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anim calcmode="lin" valueType="num">
                                      <p:cBhvr>
                                        <p:cTn id="26" dur="250" fill="hold"/>
                                        <p:tgtEl>
                                          <p:spTgt spid="7"/>
                                        </p:tgtEl>
                                        <p:attrNameLst>
                                          <p:attrName>ppt_x</p:attrName>
                                        </p:attrNameLst>
                                      </p:cBhvr>
                                      <p:tavLst>
                                        <p:tav tm="0">
                                          <p:val>
                                            <p:strVal val="#ppt_x"/>
                                          </p:val>
                                        </p:tav>
                                        <p:tav tm="100000">
                                          <p:val>
                                            <p:strVal val="#ppt_x"/>
                                          </p:val>
                                        </p:tav>
                                      </p:tavLst>
                                    </p:anim>
                                    <p:anim calcmode="lin" valueType="num">
                                      <p:cBhvr>
                                        <p:cTn id="27" dur="250" fill="hold"/>
                                        <p:tgtEl>
                                          <p:spTgt spid="7"/>
                                        </p:tgtEl>
                                        <p:attrNameLst>
                                          <p:attrName>ppt_y</p:attrName>
                                        </p:attrNameLst>
                                      </p:cBhvr>
                                      <p:tavLst>
                                        <p:tav tm="0">
                                          <p:val>
                                            <p:strVal val="#ppt_y+.1"/>
                                          </p:val>
                                        </p:tav>
                                        <p:tav tm="100000">
                                          <p:val>
                                            <p:strVal val="#ppt_y"/>
                                          </p:val>
                                        </p:tav>
                                      </p:tavLst>
                                    </p:anim>
                                  </p:childTnLst>
                                </p:cTn>
                              </p:par>
                              <p:par>
                                <p:cTn id="28" presetID="26" presetClass="emph" presetSubtype="0" fill="hold" grpId="1" nodeType="withEffect">
                                  <p:stCondLst>
                                    <p:cond delay="0"/>
                                  </p:stCondLst>
                                  <p:childTnLst>
                                    <p:animEffect transition="out" filter="fade">
                                      <p:cBhvr>
                                        <p:cTn id="29" dur="500" tmFilter="0, 0; .2, .5; .8, .5; 1, 0"/>
                                        <p:tgtEl>
                                          <p:spTgt spid="7"/>
                                        </p:tgtEl>
                                      </p:cBhvr>
                                    </p:animEffect>
                                    <p:animScale>
                                      <p:cBhvr>
                                        <p:cTn id="30" dur="250" autoRev="1" fill="hold"/>
                                        <p:tgtEl>
                                          <p:spTgt spid="7"/>
                                        </p:tgtEl>
                                      </p:cBhvr>
                                      <p:by x="105000" y="105000"/>
                                    </p:animScale>
                                  </p:childTnLst>
                                </p:cTn>
                              </p:par>
                            </p:childTnLst>
                          </p:cTn>
                        </p:par>
                        <p:par>
                          <p:cTn id="31" fill="hold">
                            <p:stCondLst>
                              <p:cond delay="2350"/>
                            </p:stCondLst>
                            <p:childTnLst>
                              <p:par>
                                <p:cTn id="32" presetID="26" presetClass="emph" presetSubtype="0" fill="hold" grpId="2" nodeType="afterEffect">
                                  <p:stCondLst>
                                    <p:cond delay="0"/>
                                  </p:stCondLst>
                                  <p:childTnLst>
                                    <p:animEffect transition="out" filter="fade">
                                      <p:cBhvr>
                                        <p:cTn id="33" dur="500" tmFilter="0, 0; .2, .5; .8, .5; 1, 0"/>
                                        <p:tgtEl>
                                          <p:spTgt spid="7"/>
                                        </p:tgtEl>
                                      </p:cBhvr>
                                    </p:animEffect>
                                    <p:animScale>
                                      <p:cBhvr>
                                        <p:cTn id="34"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6" grpId="0"/>
      <p:bldP spid="6" grpId="1"/>
      <p:bldP spid="7" grpId="0"/>
      <p:bldP spid="7" grpId="1"/>
      <p:bldP spid="7"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8" name="Shape 1"/>
          <p:cNvSpPr/>
          <p:nvPr/>
        </p:nvSpPr>
        <p:spPr>
          <a:xfrm>
            <a:off x="161883" y="808036"/>
            <a:ext cx="9222940" cy="6862266"/>
          </a:xfrm>
          <a:prstGeom prst="roundRect">
            <a:avLst>
              <a:gd name="adj" fmla="val 3624"/>
            </a:avLst>
          </a:prstGeom>
          <a:solidFill>
            <a:srgbClr val="252833"/>
          </a:solidFill>
        </p:spPr>
      </p:sp>
      <p:pic>
        <p:nvPicPr>
          <p:cNvPr id="5" name="Image 0" descr="preencoded.png"/>
          <p:cNvPicPr>
            <a:picLocks noChangeAspect="1"/>
          </p:cNvPicPr>
          <p:nvPr/>
        </p:nvPicPr>
        <p:blipFill>
          <a:blip r:embed="rId3"/>
          <a:stretch>
            <a:fillRect/>
          </a:stretch>
        </p:blipFill>
        <p:spPr>
          <a:xfrm>
            <a:off x="897713" y="2255220"/>
            <a:ext cx="5554980" cy="3433167"/>
          </a:xfrm>
          <a:prstGeom prst="rect">
            <a:avLst/>
          </a:prstGeom>
        </p:spPr>
      </p:pic>
      <p:sp>
        <p:nvSpPr>
          <p:cNvPr id="6" name="Text 3"/>
          <p:cNvSpPr/>
          <p:nvPr/>
        </p:nvSpPr>
        <p:spPr>
          <a:xfrm>
            <a:off x="924035" y="6081591"/>
            <a:ext cx="2221944" cy="347186"/>
          </a:xfrm>
          <a:prstGeom prst="rect">
            <a:avLst/>
          </a:prstGeom>
          <a:noFill/>
        </p:spPr>
        <p:txBody>
          <a:bodyPr wrap="none" rtlCol="0" anchor="t"/>
          <a:lstStyle/>
          <a:p>
            <a:pPr marL="0" indent="0" algn="l">
              <a:lnSpc>
                <a:spcPts val="2735"/>
              </a:lnSpc>
              <a:buNone/>
            </a:pPr>
            <a:r>
              <a:rPr lang="en-US" sz="2185" dirty="0" err="1">
                <a:solidFill>
                  <a:srgbClr val="6EB9FC"/>
                </a:solidFill>
                <a:latin typeface="微软雅黑" panose="020B0503020204020204" pitchFamily="34" charset="-122"/>
                <a:ea typeface="微软雅黑" panose="020B0503020204020204" pitchFamily="34" charset="-122"/>
              </a:rPr>
              <a:t>半智能多功能机</a:t>
            </a:r>
            <a:endParaRPr lang="en-US" sz="2185" dirty="0">
              <a:solidFill>
                <a:srgbClr val="6EB9FC"/>
              </a:solidFill>
              <a:latin typeface="微软雅黑" panose="020B0503020204020204" pitchFamily="34" charset="-122"/>
              <a:ea typeface="微软雅黑" panose="020B0503020204020204" pitchFamily="34" charset="-122"/>
            </a:endParaRPr>
          </a:p>
        </p:txBody>
      </p:sp>
      <p:sp>
        <p:nvSpPr>
          <p:cNvPr id="7" name="Text 4"/>
          <p:cNvSpPr/>
          <p:nvPr/>
        </p:nvSpPr>
        <p:spPr>
          <a:xfrm>
            <a:off x="924035" y="6796581"/>
            <a:ext cx="9933503" cy="355402"/>
          </a:xfrm>
          <a:prstGeom prst="rect">
            <a:avLst/>
          </a:prstGeom>
          <a:noFill/>
        </p:spPr>
        <p:txBody>
          <a:bodyPr wrap="none" rtlCol="0" anchor="t"/>
          <a:lstStyle/>
          <a:p>
            <a:pPr marL="0" indent="0" algn="l">
              <a:lnSpc>
                <a:spcPts val="2800"/>
              </a:lnSpc>
              <a:buNone/>
            </a:pPr>
            <a:r>
              <a:rPr lang="en-US" sz="1750" dirty="0">
                <a:solidFill>
                  <a:srgbClr val="D6E5EF"/>
                </a:solidFill>
                <a:latin typeface="幼圆" pitchFamily="49" charset="-122"/>
                <a:ea typeface="幼圆" pitchFamily="49" charset="-122"/>
                <a:cs typeface="Source Sans Pro" pitchFamily="34" charset="-120"/>
              </a:rPr>
              <a:t>我们设计了一个半智能多功能机，可以执行6大任务，如聊天、指南针、游戏等。</a:t>
            </a:r>
            <a:endParaRPr lang="en-US" sz="1750" dirty="0">
              <a:latin typeface="幼圆" pitchFamily="49" charset="-122"/>
              <a:ea typeface="幼圆" pitchFamily="49" charset="-122"/>
            </a:endParaRPr>
          </a:p>
        </p:txBody>
      </p:sp>
      <p:pic>
        <p:nvPicPr>
          <p:cNvPr id="9" name="Image 0" descr="preencoded.png"/>
          <p:cNvPicPr>
            <a:picLocks noChangeAspect="1"/>
          </p:cNvPicPr>
          <p:nvPr/>
        </p:nvPicPr>
        <p:blipFill>
          <a:blip r:embed="rId4"/>
          <a:stretch>
            <a:fillRect/>
          </a:stretch>
        </p:blipFill>
        <p:spPr>
          <a:xfrm>
            <a:off x="9512299" y="0"/>
            <a:ext cx="5245577" cy="8224048"/>
          </a:xfrm>
          <a:prstGeom prst="rect">
            <a:avLst/>
          </a:prstGeom>
        </p:spPr>
      </p:pic>
      <p:sp>
        <p:nvSpPr>
          <p:cNvPr id="4" name="Text 2"/>
          <p:cNvSpPr/>
          <p:nvPr/>
        </p:nvSpPr>
        <p:spPr>
          <a:xfrm>
            <a:off x="911335" y="3665536"/>
            <a:ext cx="4443889" cy="694373"/>
          </a:xfrm>
          <a:prstGeom prst="rect">
            <a:avLst/>
          </a:prstGeom>
          <a:noFill/>
        </p:spPr>
        <p:txBody>
          <a:bodyPr wrap="square" lIns="91440" tIns="45720" rIns="91440" bIns="45720">
            <a:spAutoFit/>
          </a:bodyPr>
          <a:lstStyle/>
          <a:p>
            <a:r>
              <a:rPr lang="en-US" sz="5400" b="1" dirty="0" err="1">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设计作品介绍</a:t>
            </a:r>
            <a:endParaRPr lang="en-US" sz="5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3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42" presetClass="entr" presetSubtype="0" fill="hold" grpId="0" nodeType="afterEffect">
                                  <p:stCondLst>
                                    <p:cond delay="3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600"/>
                                        <p:tgtEl>
                                          <p:spTgt spid="4"/>
                                        </p:tgtEl>
                                      </p:cBhvr>
                                    </p:animEffect>
                                    <p:anim calcmode="lin" valueType="num">
                                      <p:cBhvr>
                                        <p:cTn id="15" dur="600" fill="hold"/>
                                        <p:tgtEl>
                                          <p:spTgt spid="4"/>
                                        </p:tgtEl>
                                        <p:attrNameLst>
                                          <p:attrName>ppt_x</p:attrName>
                                        </p:attrNameLst>
                                      </p:cBhvr>
                                      <p:tavLst>
                                        <p:tav tm="0">
                                          <p:val>
                                            <p:strVal val="#ppt_x"/>
                                          </p:val>
                                        </p:tav>
                                        <p:tav tm="100000">
                                          <p:val>
                                            <p:strVal val="#ppt_x"/>
                                          </p:val>
                                        </p:tav>
                                      </p:tavLst>
                                    </p:anim>
                                    <p:anim calcmode="lin" valueType="num">
                                      <p:cBhvr>
                                        <p:cTn id="16" dur="6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4.20139E-6 -1.41975E-6 L -4.20139E-6 -0.31462 " pathEditMode="relative" rAng="0" ptsTypes="AA">
                                      <p:cBhvr>
                                        <p:cTn id="20" dur="800" fill="hold"/>
                                        <p:tgtEl>
                                          <p:spTgt spid="4"/>
                                        </p:tgtEl>
                                        <p:attrNameLst>
                                          <p:attrName>ppt_x</p:attrName>
                                          <p:attrName>ppt_y</p:attrName>
                                        </p:attrNameLst>
                                      </p:cBhvr>
                                      <p:rCtr x="0" y="-15741"/>
                                    </p:animMotion>
                                  </p:childTnLst>
                                </p:cTn>
                              </p:par>
                              <p:par>
                                <p:cTn id="21" presetID="10" presetClass="entr" presetSubtype="0" fill="hold" nodeType="withEffect">
                                  <p:stCondLst>
                                    <p:cond delay="55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350"/>
                                        <p:tgtEl>
                                          <p:spTgt spid="5"/>
                                        </p:tgtEl>
                                      </p:cBhvr>
                                    </p:animEffect>
                                  </p:childTnLst>
                                </p:cTn>
                              </p:par>
                            </p:childTnLst>
                          </p:cTn>
                        </p:par>
                        <p:par>
                          <p:cTn id="24" fill="hold">
                            <p:stCondLst>
                              <p:cond delay="1000"/>
                            </p:stCondLst>
                            <p:childTnLst>
                              <p:par>
                                <p:cTn id="25" presetID="42"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anim calcmode="lin" valueType="num">
                                      <p:cBhvr>
                                        <p:cTn id="33" dur="500" fill="hold"/>
                                        <p:tgtEl>
                                          <p:spTgt spid="7"/>
                                        </p:tgtEl>
                                        <p:attrNameLst>
                                          <p:attrName>ppt_x</p:attrName>
                                        </p:attrNameLst>
                                      </p:cBhvr>
                                      <p:tavLst>
                                        <p:tav tm="0">
                                          <p:val>
                                            <p:strVal val="#ppt_x"/>
                                          </p:val>
                                        </p:tav>
                                        <p:tav tm="100000">
                                          <p:val>
                                            <p:strVal val="#ppt_x"/>
                                          </p:val>
                                        </p:tav>
                                      </p:tavLst>
                                    </p:anim>
                                    <p:anim calcmode="lin" valueType="num">
                                      <p:cBhvr>
                                        <p:cTn id="34"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pic>
        <p:nvPicPr>
          <p:cNvPr id="14" name="Image 0" descr="preencoded.png"/>
          <p:cNvPicPr>
            <a:picLocks noChangeAspect="1"/>
          </p:cNvPicPr>
          <p:nvPr/>
        </p:nvPicPr>
        <p:blipFill>
          <a:blip r:embed="rId3"/>
          <a:stretch>
            <a:fillRect/>
          </a:stretch>
        </p:blipFill>
        <p:spPr>
          <a:xfrm>
            <a:off x="0" y="0"/>
            <a:ext cx="14630400" cy="2777490"/>
          </a:xfrm>
          <a:prstGeom prst="rect">
            <a:avLst/>
          </a:prstGeom>
        </p:spPr>
      </p:pic>
      <p:grpSp>
        <p:nvGrpSpPr>
          <p:cNvPr id="19" name="组合 18"/>
          <p:cNvGrpSpPr/>
          <p:nvPr/>
        </p:nvGrpSpPr>
        <p:grpSpPr>
          <a:xfrm>
            <a:off x="2358747" y="4977407"/>
            <a:ext cx="3228856" cy="2079903"/>
            <a:chOff x="2500789" y="5129808"/>
            <a:chExt cx="3228856" cy="2079903"/>
          </a:xfrm>
          <a:solidFill>
            <a:srgbClr val="2F3343">
              <a:alpha val="60000"/>
            </a:srgbClr>
          </a:solidFill>
        </p:grpSpPr>
        <p:sp>
          <p:nvSpPr>
            <p:cNvPr id="15" name="Shape 3"/>
            <p:cNvSpPr/>
            <p:nvPr/>
          </p:nvSpPr>
          <p:spPr>
            <a:xfrm>
              <a:off x="2500789" y="5129808"/>
              <a:ext cx="3163014" cy="2079903"/>
            </a:xfrm>
            <a:prstGeom prst="roundRect">
              <a:avLst>
                <a:gd name="adj" fmla="val 3205"/>
              </a:avLst>
            </a:prstGeom>
            <a:grpFill/>
          </p:spPr>
        </p:sp>
        <p:sp>
          <p:nvSpPr>
            <p:cNvPr id="16" name="Text 4"/>
            <p:cNvSpPr/>
            <p:nvPr/>
          </p:nvSpPr>
          <p:spPr>
            <a:xfrm>
              <a:off x="2722959" y="5351978"/>
              <a:ext cx="2221944" cy="347186"/>
            </a:xfrm>
            <a:prstGeom prst="rect">
              <a:avLst/>
            </a:prstGeom>
            <a:grpFill/>
          </p:spPr>
          <p:txBody>
            <a:bodyPr wrap="none" rtlCol="0" anchor="t"/>
            <a:lstStyle/>
            <a:p>
              <a:pPr marL="0" indent="0">
                <a:lnSpc>
                  <a:spcPts val="2735"/>
                </a:lnSpc>
                <a:buNone/>
              </a:pPr>
              <a:r>
                <a:rPr lang="en-US" sz="2185" dirty="0">
                  <a:solidFill>
                    <a:srgbClr val="6EB9FC"/>
                  </a:solidFill>
                  <a:latin typeface="微软雅黑" panose="020B0503020204020204" pitchFamily="34" charset="-122"/>
                  <a:ea typeface="微软雅黑" panose="020B0503020204020204" pitchFamily="34" charset="-122"/>
                  <a:cs typeface="Lora" pitchFamily="34" charset="-120"/>
                </a:rPr>
                <a:t>创意设计</a:t>
              </a:r>
              <a:endParaRPr lang="en-US" sz="2185" dirty="0">
                <a:latin typeface="微软雅黑" panose="020B0503020204020204" pitchFamily="34" charset="-122"/>
                <a:ea typeface="微软雅黑" panose="020B0503020204020204" pitchFamily="34" charset="-122"/>
              </a:endParaRPr>
            </a:p>
          </p:txBody>
        </p:sp>
        <p:sp>
          <p:nvSpPr>
            <p:cNvPr id="17" name="Text 5"/>
            <p:cNvSpPr/>
            <p:nvPr/>
          </p:nvSpPr>
          <p:spPr>
            <a:xfrm>
              <a:off x="2526189" y="5956138"/>
              <a:ext cx="3203456" cy="1066205"/>
            </a:xfrm>
            <a:prstGeom prst="rect">
              <a:avLst/>
            </a:prstGeom>
            <a:grpFill/>
          </p:spPr>
          <p:txBody>
            <a:bodyPr wrap="square" rtlCol="0" anchor="t"/>
            <a:lstStyle/>
            <a:p>
              <a:pPr marL="0" indent="0">
                <a:lnSpc>
                  <a:spcPts val="2800"/>
                </a:lnSpc>
                <a:buNone/>
              </a:pPr>
              <a:r>
                <a:rPr lang="en-US" sz="1750" dirty="0">
                  <a:solidFill>
                    <a:srgbClr val="D6E5EF"/>
                  </a:solidFill>
                  <a:latin typeface="幼圆" pitchFamily="49" charset="-122"/>
                  <a:ea typeface="幼圆" pitchFamily="49" charset="-122"/>
                  <a:cs typeface="Source Sans Pro" pitchFamily="34" charset="-120"/>
                </a:rPr>
                <a:t>我们的作品充满创意和想象力，展现出与众不同的特点。</a:t>
              </a:r>
              <a:endParaRPr lang="en-US" sz="1750" dirty="0">
                <a:latin typeface="幼圆" pitchFamily="49" charset="-122"/>
                <a:ea typeface="幼圆" pitchFamily="49" charset="-122"/>
              </a:endParaRPr>
            </a:p>
          </p:txBody>
        </p:sp>
      </p:grpSp>
      <p:sp>
        <p:nvSpPr>
          <p:cNvPr id="3" name="Shape 1"/>
          <p:cNvSpPr/>
          <p:nvPr/>
        </p:nvSpPr>
        <p:spPr>
          <a:xfrm>
            <a:off x="0" y="0"/>
            <a:ext cx="14630400" cy="8229600"/>
          </a:xfrm>
          <a:prstGeom prst="rect">
            <a:avLst/>
          </a:prstGeom>
          <a:noFill/>
        </p:spPr>
      </p:sp>
      <p:sp>
        <p:nvSpPr>
          <p:cNvPr id="4" name="Text 2"/>
          <p:cNvSpPr/>
          <p:nvPr/>
        </p:nvSpPr>
        <p:spPr>
          <a:xfrm>
            <a:off x="1972881" y="5414074"/>
            <a:ext cx="7434589" cy="923330"/>
          </a:xfrm>
          <a:prstGeom prst="rect">
            <a:avLst/>
          </a:prstGeom>
          <a:noFill/>
        </p:spPr>
        <p:txBody>
          <a:bodyPr wrap="square" lIns="91440" tIns="45720" rIns="91440" bIns="45720">
            <a:spAutoFit/>
          </a:bodyPr>
          <a:lstStyle/>
          <a:p>
            <a:r>
              <a:rPr lang="en-US" sz="5400" b="1" dirty="0" err="1">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作品功能和特点</a:t>
            </a:r>
            <a:endParaRPr lang="en-US" sz="5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5" name="Shape 3"/>
          <p:cNvSpPr/>
          <p:nvPr/>
        </p:nvSpPr>
        <p:spPr>
          <a:xfrm>
            <a:off x="2348389" y="4977408"/>
            <a:ext cx="3163014" cy="2079903"/>
          </a:xfrm>
          <a:prstGeom prst="roundRect">
            <a:avLst>
              <a:gd name="adj" fmla="val 3205"/>
            </a:avLst>
          </a:prstGeom>
          <a:solidFill>
            <a:srgbClr val="2F3343"/>
          </a:solidFill>
        </p:spPr>
      </p:sp>
      <p:sp>
        <p:nvSpPr>
          <p:cNvPr id="6" name="Text 4"/>
          <p:cNvSpPr/>
          <p:nvPr/>
        </p:nvSpPr>
        <p:spPr>
          <a:xfrm>
            <a:off x="2570559" y="5199578"/>
            <a:ext cx="2221944" cy="347186"/>
          </a:xfrm>
          <a:prstGeom prst="rect">
            <a:avLst/>
          </a:prstGeom>
          <a:noFill/>
        </p:spPr>
        <p:txBody>
          <a:bodyPr wrap="none" rtlCol="0" anchor="t"/>
          <a:lstStyle/>
          <a:p>
            <a:pPr marL="0" indent="0">
              <a:lnSpc>
                <a:spcPts val="2735"/>
              </a:lnSpc>
              <a:buNone/>
            </a:pPr>
            <a:r>
              <a:rPr lang="en-US" sz="2185" dirty="0">
                <a:solidFill>
                  <a:srgbClr val="6EB9FC"/>
                </a:solidFill>
                <a:latin typeface="微软雅黑" panose="020B0503020204020204" pitchFamily="34" charset="-122"/>
                <a:ea typeface="微软雅黑" panose="020B0503020204020204" pitchFamily="34" charset="-122"/>
                <a:cs typeface="Lora" pitchFamily="34" charset="-120"/>
              </a:rPr>
              <a:t>创意设计</a:t>
            </a:r>
            <a:endParaRPr lang="en-US" sz="2185" dirty="0">
              <a:latin typeface="微软雅黑" panose="020B0503020204020204" pitchFamily="34" charset="-122"/>
              <a:ea typeface="微软雅黑" panose="020B0503020204020204" pitchFamily="34" charset="-122"/>
            </a:endParaRPr>
          </a:p>
        </p:txBody>
      </p:sp>
      <p:sp>
        <p:nvSpPr>
          <p:cNvPr id="7" name="Text 5"/>
          <p:cNvSpPr/>
          <p:nvPr/>
        </p:nvSpPr>
        <p:spPr>
          <a:xfrm>
            <a:off x="2373789" y="5803738"/>
            <a:ext cx="3203456" cy="1066205"/>
          </a:xfrm>
          <a:prstGeom prst="rect">
            <a:avLst/>
          </a:prstGeom>
          <a:noFill/>
        </p:spPr>
        <p:txBody>
          <a:bodyPr wrap="square" rtlCol="0" anchor="t"/>
          <a:lstStyle/>
          <a:p>
            <a:pPr marL="0" indent="0">
              <a:lnSpc>
                <a:spcPts val="2800"/>
              </a:lnSpc>
              <a:buNone/>
            </a:pPr>
            <a:r>
              <a:rPr lang="en-US" sz="1750" dirty="0">
                <a:solidFill>
                  <a:srgbClr val="D6E5EF"/>
                </a:solidFill>
                <a:latin typeface="幼圆" pitchFamily="49" charset="-122"/>
                <a:ea typeface="幼圆" pitchFamily="49" charset="-122"/>
                <a:cs typeface="Source Sans Pro" pitchFamily="34" charset="-120"/>
              </a:rPr>
              <a:t>我们的作品充满创意和想象力，展现出与众不同的特点。</a:t>
            </a:r>
            <a:endParaRPr lang="en-US" sz="1750" dirty="0">
              <a:latin typeface="幼圆" pitchFamily="49" charset="-122"/>
              <a:ea typeface="幼圆" pitchFamily="49" charset="-122"/>
            </a:endParaRPr>
          </a:p>
        </p:txBody>
      </p:sp>
      <p:sp>
        <p:nvSpPr>
          <p:cNvPr id="8" name="Shape 6"/>
          <p:cNvSpPr/>
          <p:nvPr/>
        </p:nvSpPr>
        <p:spPr>
          <a:xfrm>
            <a:off x="5733574" y="4977408"/>
            <a:ext cx="3163014" cy="2079903"/>
          </a:xfrm>
          <a:prstGeom prst="roundRect">
            <a:avLst>
              <a:gd name="adj" fmla="val 3205"/>
            </a:avLst>
          </a:prstGeom>
          <a:solidFill>
            <a:srgbClr val="2F3343"/>
          </a:solidFill>
        </p:spPr>
      </p:sp>
      <p:sp>
        <p:nvSpPr>
          <p:cNvPr id="9" name="Text 7"/>
          <p:cNvSpPr/>
          <p:nvPr/>
        </p:nvSpPr>
        <p:spPr>
          <a:xfrm>
            <a:off x="5955744" y="5199578"/>
            <a:ext cx="2221944" cy="347186"/>
          </a:xfrm>
          <a:prstGeom prst="rect">
            <a:avLst/>
          </a:prstGeom>
          <a:noFill/>
        </p:spPr>
        <p:txBody>
          <a:bodyPr wrap="none" rtlCol="0" anchor="t"/>
          <a:lstStyle/>
          <a:p>
            <a:pPr marL="0" indent="0">
              <a:lnSpc>
                <a:spcPts val="2735"/>
              </a:lnSpc>
              <a:buNone/>
            </a:pPr>
            <a:r>
              <a:rPr lang="en-US" sz="2185" dirty="0" err="1">
                <a:solidFill>
                  <a:srgbClr val="6EB9FC"/>
                </a:solidFill>
                <a:latin typeface="微软雅黑" panose="020B0503020204020204" pitchFamily="34" charset="-122"/>
                <a:ea typeface="微软雅黑" panose="020B0503020204020204" pitchFamily="34" charset="-122"/>
              </a:rPr>
              <a:t>丰富的功能</a:t>
            </a:r>
            <a:endParaRPr lang="en-US" sz="2185" dirty="0">
              <a:solidFill>
                <a:srgbClr val="6EB9FC"/>
              </a:solidFill>
              <a:latin typeface="微软雅黑" panose="020B0503020204020204" pitchFamily="34" charset="-122"/>
              <a:ea typeface="微软雅黑" panose="020B0503020204020204" pitchFamily="34" charset="-122"/>
            </a:endParaRPr>
          </a:p>
        </p:txBody>
      </p:sp>
      <p:sp>
        <p:nvSpPr>
          <p:cNvPr id="10" name="Text 8"/>
          <p:cNvSpPr/>
          <p:nvPr/>
        </p:nvSpPr>
        <p:spPr>
          <a:xfrm>
            <a:off x="5758974" y="5803738"/>
            <a:ext cx="3203456" cy="1066205"/>
          </a:xfrm>
          <a:prstGeom prst="rect">
            <a:avLst/>
          </a:prstGeom>
          <a:noFill/>
        </p:spPr>
        <p:txBody>
          <a:bodyPr wrap="square" rtlCol="0" anchor="t"/>
          <a:lstStyle/>
          <a:p>
            <a:pPr marL="0" indent="0">
              <a:lnSpc>
                <a:spcPts val="2800"/>
              </a:lnSpc>
              <a:buNone/>
            </a:pPr>
            <a:r>
              <a:rPr lang="en-US" sz="1750" dirty="0">
                <a:solidFill>
                  <a:srgbClr val="D6E5EF"/>
                </a:solidFill>
                <a:latin typeface="幼圆" pitchFamily="49" charset="-122"/>
                <a:ea typeface="幼圆" pitchFamily="49" charset="-122"/>
                <a:cs typeface="Source Sans Pro" pitchFamily="34" charset="-120"/>
              </a:rPr>
              <a:t>作品内拥有六大使用功能，可以满足不同用户的基本需求。</a:t>
            </a:r>
            <a:endParaRPr lang="en-US" sz="1750" dirty="0">
              <a:latin typeface="幼圆" pitchFamily="49" charset="-122"/>
              <a:ea typeface="幼圆" pitchFamily="49" charset="-122"/>
            </a:endParaRPr>
          </a:p>
        </p:txBody>
      </p:sp>
      <p:sp>
        <p:nvSpPr>
          <p:cNvPr id="11" name="Shape 9"/>
          <p:cNvSpPr/>
          <p:nvPr/>
        </p:nvSpPr>
        <p:spPr>
          <a:xfrm>
            <a:off x="9118759" y="4977408"/>
            <a:ext cx="3163014" cy="2079903"/>
          </a:xfrm>
          <a:prstGeom prst="roundRect">
            <a:avLst>
              <a:gd name="adj" fmla="val 3205"/>
            </a:avLst>
          </a:prstGeom>
          <a:solidFill>
            <a:srgbClr val="2F3343"/>
          </a:solidFill>
        </p:spPr>
      </p:sp>
      <p:sp>
        <p:nvSpPr>
          <p:cNvPr id="12" name="Text 10"/>
          <p:cNvSpPr/>
          <p:nvPr/>
        </p:nvSpPr>
        <p:spPr>
          <a:xfrm>
            <a:off x="9340929" y="5199578"/>
            <a:ext cx="2221944" cy="347186"/>
          </a:xfrm>
          <a:prstGeom prst="rect">
            <a:avLst/>
          </a:prstGeom>
          <a:noFill/>
        </p:spPr>
        <p:txBody>
          <a:bodyPr wrap="none" rtlCol="0" anchor="t"/>
          <a:lstStyle/>
          <a:p>
            <a:pPr marL="0" indent="0">
              <a:lnSpc>
                <a:spcPts val="2735"/>
              </a:lnSpc>
              <a:buNone/>
            </a:pPr>
            <a:r>
              <a:rPr lang="en-US" sz="2185" dirty="0" err="1">
                <a:solidFill>
                  <a:srgbClr val="6EB9FC"/>
                </a:solidFill>
                <a:latin typeface="微软雅黑" panose="020B0503020204020204" pitchFamily="34" charset="-122"/>
                <a:ea typeface="微软雅黑" panose="020B0503020204020204" pitchFamily="34" charset="-122"/>
              </a:rPr>
              <a:t>易于操作</a:t>
            </a:r>
            <a:endParaRPr lang="en-US" sz="2185" dirty="0">
              <a:solidFill>
                <a:srgbClr val="6EB9FC"/>
              </a:solidFill>
              <a:latin typeface="微软雅黑" panose="020B0503020204020204" pitchFamily="34" charset="-122"/>
              <a:ea typeface="微软雅黑" panose="020B0503020204020204" pitchFamily="34" charset="-122"/>
            </a:endParaRPr>
          </a:p>
        </p:txBody>
      </p:sp>
      <p:sp>
        <p:nvSpPr>
          <p:cNvPr id="13" name="Text 11"/>
          <p:cNvSpPr/>
          <p:nvPr/>
        </p:nvSpPr>
        <p:spPr>
          <a:xfrm>
            <a:off x="9144159" y="5803738"/>
            <a:ext cx="3203456" cy="1066205"/>
          </a:xfrm>
          <a:prstGeom prst="rect">
            <a:avLst/>
          </a:prstGeom>
          <a:noFill/>
        </p:spPr>
        <p:txBody>
          <a:bodyPr wrap="square" rtlCol="0" anchor="t"/>
          <a:lstStyle/>
          <a:p>
            <a:pPr marL="0" indent="0">
              <a:lnSpc>
                <a:spcPts val="2800"/>
              </a:lnSpc>
              <a:buNone/>
            </a:pPr>
            <a:r>
              <a:rPr lang="en-US" sz="1750" dirty="0">
                <a:solidFill>
                  <a:srgbClr val="D6E5EF"/>
                </a:solidFill>
                <a:latin typeface="幼圆" pitchFamily="49" charset="-122"/>
                <a:ea typeface="幼圆" pitchFamily="49" charset="-122"/>
                <a:cs typeface="Source Sans Pro" pitchFamily="34" charset="-120"/>
              </a:rPr>
              <a:t>我们注重用户体验，使得我们的作品操作简单易懂，适合各个年龄段的人使用。</a:t>
            </a:r>
            <a:endParaRPr lang="en-US" sz="1750" dirty="0">
              <a:latin typeface="幼圆" pitchFamily="49" charset="-122"/>
              <a:ea typeface="幼圆"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3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6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1" nodeType="clickEffect">
                                  <p:stCondLst>
                                    <p:cond delay="0"/>
                                  </p:stCondLst>
                                  <p:childTnLst>
                                    <p:animMotion origin="layout" path="M 1.11111E-6 2.53086E-6 L 1.11111E-6 -0.25097 " pathEditMode="relative" rAng="0" ptsTypes="AA">
                                      <p:cBhvr>
                                        <p:cTn id="13" dur="750" fill="hold"/>
                                        <p:tgtEl>
                                          <p:spTgt spid="4"/>
                                        </p:tgtEl>
                                        <p:attrNameLst>
                                          <p:attrName>ppt_x</p:attrName>
                                          <p:attrName>ppt_y</p:attrName>
                                        </p:attrNameLst>
                                      </p:cBhvr>
                                      <p:rCtr x="0" y="-12558"/>
                                    </p:animMotion>
                                  </p:childTnLst>
                                </p:cTn>
                              </p:par>
                              <p:par>
                                <p:cTn id="14" presetID="2" presetClass="entr" presetSubtype="4" fill="hold" nodeType="withEffect">
                                  <p:stCondLst>
                                    <p:cond delay="4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350" fill="hold"/>
                                        <p:tgtEl>
                                          <p:spTgt spid="5"/>
                                        </p:tgtEl>
                                        <p:attrNameLst>
                                          <p:attrName>ppt_x</p:attrName>
                                        </p:attrNameLst>
                                      </p:cBhvr>
                                      <p:tavLst>
                                        <p:tav tm="0">
                                          <p:val>
                                            <p:strVal val="#ppt_x"/>
                                          </p:val>
                                        </p:tav>
                                        <p:tav tm="100000">
                                          <p:val>
                                            <p:strVal val="#ppt_x"/>
                                          </p:val>
                                        </p:tav>
                                      </p:tavLst>
                                    </p:anim>
                                    <p:anim calcmode="lin" valueType="num">
                                      <p:cBhvr additive="base">
                                        <p:cTn id="17" dur="35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42"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anim calcmode="lin" valueType="num">
                                      <p:cBhvr>
                                        <p:cTn id="28" dur="500" fill="hold"/>
                                        <p:tgtEl>
                                          <p:spTgt spid="7"/>
                                        </p:tgtEl>
                                        <p:attrNameLst>
                                          <p:attrName>ppt_x</p:attrName>
                                        </p:attrNameLst>
                                      </p:cBhvr>
                                      <p:tavLst>
                                        <p:tav tm="0">
                                          <p:val>
                                            <p:strVal val="#ppt_x"/>
                                          </p:val>
                                        </p:tav>
                                        <p:tav tm="100000">
                                          <p:val>
                                            <p:strVal val="#ppt_x"/>
                                          </p:val>
                                        </p:tav>
                                      </p:tavLst>
                                    </p:anim>
                                    <p:anim calcmode="lin" valueType="num">
                                      <p:cBhvr>
                                        <p:cTn id="2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350" fill="hold"/>
                                        <p:tgtEl>
                                          <p:spTgt spid="8"/>
                                        </p:tgtEl>
                                        <p:attrNameLst>
                                          <p:attrName>ppt_x</p:attrName>
                                        </p:attrNameLst>
                                      </p:cBhvr>
                                      <p:tavLst>
                                        <p:tav tm="0">
                                          <p:val>
                                            <p:strVal val="#ppt_x"/>
                                          </p:val>
                                        </p:tav>
                                        <p:tav tm="100000">
                                          <p:val>
                                            <p:strVal val="#ppt_x"/>
                                          </p:val>
                                        </p:tav>
                                      </p:tavLst>
                                    </p:anim>
                                    <p:anim calcmode="lin" valueType="num">
                                      <p:cBhvr additive="base">
                                        <p:cTn id="35" dur="350" fill="hold"/>
                                        <p:tgtEl>
                                          <p:spTgt spid="8"/>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42"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anim calcmode="lin" valueType="num">
                                      <p:cBhvr>
                                        <p:cTn id="40" dur="500" fill="hold"/>
                                        <p:tgtEl>
                                          <p:spTgt spid="9"/>
                                        </p:tgtEl>
                                        <p:attrNameLst>
                                          <p:attrName>ppt_x</p:attrName>
                                        </p:attrNameLst>
                                      </p:cBhvr>
                                      <p:tavLst>
                                        <p:tav tm="0">
                                          <p:val>
                                            <p:strVal val="#ppt_x"/>
                                          </p:val>
                                        </p:tav>
                                        <p:tav tm="100000">
                                          <p:val>
                                            <p:strVal val="#ppt_x"/>
                                          </p:val>
                                        </p:tav>
                                      </p:tavLst>
                                    </p:anim>
                                    <p:anim calcmode="lin" valueType="num">
                                      <p:cBhvr>
                                        <p:cTn id="41" dur="500" fill="hold"/>
                                        <p:tgtEl>
                                          <p:spTgt spid="9"/>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42" presetClass="entr" presetSubtype="0"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anim calcmode="lin" valueType="num">
                                      <p:cBhvr>
                                        <p:cTn id="46" dur="500" fill="hold"/>
                                        <p:tgtEl>
                                          <p:spTgt spid="10"/>
                                        </p:tgtEl>
                                        <p:attrNameLst>
                                          <p:attrName>ppt_x</p:attrName>
                                        </p:attrNameLst>
                                      </p:cBhvr>
                                      <p:tavLst>
                                        <p:tav tm="0">
                                          <p:val>
                                            <p:strVal val="#ppt_x"/>
                                          </p:val>
                                        </p:tav>
                                        <p:tav tm="100000">
                                          <p:val>
                                            <p:strVal val="#ppt_x"/>
                                          </p:val>
                                        </p:tav>
                                      </p:tavLst>
                                    </p:anim>
                                    <p:anim calcmode="lin" valueType="num">
                                      <p:cBhvr>
                                        <p:cTn id="4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350" fill="hold"/>
                                        <p:tgtEl>
                                          <p:spTgt spid="11"/>
                                        </p:tgtEl>
                                        <p:attrNameLst>
                                          <p:attrName>ppt_x</p:attrName>
                                        </p:attrNameLst>
                                      </p:cBhvr>
                                      <p:tavLst>
                                        <p:tav tm="0">
                                          <p:val>
                                            <p:strVal val="#ppt_x"/>
                                          </p:val>
                                        </p:tav>
                                        <p:tav tm="100000">
                                          <p:val>
                                            <p:strVal val="#ppt_x"/>
                                          </p:val>
                                        </p:tav>
                                      </p:tavLst>
                                    </p:anim>
                                    <p:anim calcmode="lin" valueType="num">
                                      <p:cBhvr additive="base">
                                        <p:cTn id="53" dur="350" fill="hold"/>
                                        <p:tgtEl>
                                          <p:spTgt spid="11"/>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42" presetClass="entr" presetSubtype="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anim calcmode="lin" valueType="num">
                                      <p:cBhvr>
                                        <p:cTn id="58" dur="500" fill="hold"/>
                                        <p:tgtEl>
                                          <p:spTgt spid="12"/>
                                        </p:tgtEl>
                                        <p:attrNameLst>
                                          <p:attrName>ppt_x</p:attrName>
                                        </p:attrNameLst>
                                      </p:cBhvr>
                                      <p:tavLst>
                                        <p:tav tm="0">
                                          <p:val>
                                            <p:strVal val="#ppt_x"/>
                                          </p:val>
                                        </p:tav>
                                        <p:tav tm="100000">
                                          <p:val>
                                            <p:strVal val="#ppt_x"/>
                                          </p:val>
                                        </p:tav>
                                      </p:tavLst>
                                    </p:anim>
                                    <p:anim calcmode="lin" valueType="num">
                                      <p:cBhvr>
                                        <p:cTn id="59" dur="500" fill="hold"/>
                                        <p:tgtEl>
                                          <p:spTgt spid="12"/>
                                        </p:tgtEl>
                                        <p:attrNameLst>
                                          <p:attrName>ppt_y</p:attrName>
                                        </p:attrNameLst>
                                      </p:cBhvr>
                                      <p:tavLst>
                                        <p:tav tm="0">
                                          <p:val>
                                            <p:strVal val="#ppt_y+.1"/>
                                          </p:val>
                                        </p:tav>
                                        <p:tav tm="100000">
                                          <p:val>
                                            <p:strVal val="#ppt_y"/>
                                          </p:val>
                                        </p:tav>
                                      </p:tavLst>
                                    </p:anim>
                                  </p:childTnLst>
                                </p:cTn>
                              </p:par>
                            </p:childTnLst>
                          </p:cTn>
                        </p:par>
                        <p:par>
                          <p:cTn id="60" fill="hold">
                            <p:stCondLst>
                              <p:cond delay="1000"/>
                            </p:stCondLst>
                            <p:childTnLst>
                              <p:par>
                                <p:cTn id="61" presetID="42" presetClass="entr" presetSubtype="0"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anim calcmode="lin" valueType="num">
                                      <p:cBhvr>
                                        <p:cTn id="64" dur="500" fill="hold"/>
                                        <p:tgtEl>
                                          <p:spTgt spid="13"/>
                                        </p:tgtEl>
                                        <p:attrNameLst>
                                          <p:attrName>ppt_x</p:attrName>
                                        </p:attrNameLst>
                                      </p:cBhvr>
                                      <p:tavLst>
                                        <p:tav tm="0">
                                          <p:val>
                                            <p:strVal val="#ppt_x"/>
                                          </p:val>
                                        </p:tav>
                                        <p:tav tm="100000">
                                          <p:val>
                                            <p:strVal val="#ppt_x"/>
                                          </p:val>
                                        </p:tav>
                                      </p:tavLst>
                                    </p:anim>
                                    <p:anim calcmode="lin" valueType="num">
                                      <p:cBhvr>
                                        <p:cTn id="65"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childTnLst>
                          </p:cTn>
                        </p:par>
                        <p:par>
                          <p:cTn id="71" fill="hold">
                            <p:stCondLst>
                              <p:cond delay="500"/>
                            </p:stCondLst>
                            <p:childTnLst>
                              <p:par>
                                <p:cTn id="72" presetID="42" presetClass="path" presetSubtype="0" accel="50000" decel="50000" fill="hold" nodeType="afterEffect">
                                  <p:stCondLst>
                                    <p:cond delay="0"/>
                                  </p:stCondLst>
                                  <p:childTnLst>
                                    <p:animMotion origin="layout" path="M -2.88194E-6 4.32099E-6 L -0.1557 -0.58064 " pathEditMode="relative" rAng="0" ptsTypes="AA">
                                      <p:cBhvr>
                                        <p:cTn id="73" dur="750" fill="hold"/>
                                        <p:tgtEl>
                                          <p:spTgt spid="19"/>
                                        </p:tgtEl>
                                        <p:attrNameLst>
                                          <p:attrName>ppt_x</p:attrName>
                                          <p:attrName>ppt_y</p:attrName>
                                        </p:attrNameLst>
                                      </p:cBhvr>
                                      <p:rCtr x="-7791" y="-29032"/>
                                    </p:animMotion>
                                  </p:childTnLst>
                                </p:cTn>
                              </p:par>
                              <p:par>
                                <p:cTn id="74" presetID="10" presetClass="exit" presetSubtype="0" fill="hold" nodeType="withEffect">
                                  <p:stCondLst>
                                    <p:cond delay="0"/>
                                  </p:stCondLst>
                                  <p:childTnLst>
                                    <p:animEffect transition="out" filter="fade">
                                      <p:cBhvr>
                                        <p:cTn id="75" dur="500"/>
                                        <p:tgtEl>
                                          <p:spTgt spid="8"/>
                                        </p:tgtEl>
                                      </p:cBhvr>
                                    </p:animEffect>
                                    <p:set>
                                      <p:cBhvr>
                                        <p:cTn id="76" dur="1" fill="hold">
                                          <p:stCondLst>
                                            <p:cond delay="499"/>
                                          </p:stCondLst>
                                        </p:cTn>
                                        <p:tgtEl>
                                          <p:spTgt spid="8"/>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9"/>
                                        </p:tgtEl>
                                      </p:cBhvr>
                                    </p:animEffect>
                                    <p:set>
                                      <p:cBhvr>
                                        <p:cTn id="79" dur="1" fill="hold">
                                          <p:stCondLst>
                                            <p:cond delay="499"/>
                                          </p:stCondLst>
                                        </p:cTn>
                                        <p:tgtEl>
                                          <p:spTgt spid="9"/>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0"/>
                                        </p:tgtEl>
                                      </p:cBhvr>
                                    </p:animEffect>
                                    <p:set>
                                      <p:cBhvr>
                                        <p:cTn id="82" dur="1" fill="hold">
                                          <p:stCondLst>
                                            <p:cond delay="499"/>
                                          </p:stCondLst>
                                        </p:cTn>
                                        <p:tgtEl>
                                          <p:spTgt spid="10"/>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1"/>
                                        </p:tgtEl>
                                      </p:cBhvr>
                                    </p:animEffect>
                                    <p:set>
                                      <p:cBhvr>
                                        <p:cTn id="85" dur="1" fill="hold">
                                          <p:stCondLst>
                                            <p:cond delay="499"/>
                                          </p:stCondLst>
                                        </p:cTn>
                                        <p:tgtEl>
                                          <p:spTgt spid="11"/>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12"/>
                                        </p:tgtEl>
                                      </p:cBhvr>
                                    </p:animEffect>
                                    <p:set>
                                      <p:cBhvr>
                                        <p:cTn id="88" dur="1" fill="hold">
                                          <p:stCondLst>
                                            <p:cond delay="499"/>
                                          </p:stCondLst>
                                        </p:cTn>
                                        <p:tgtEl>
                                          <p:spTgt spid="12"/>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13"/>
                                        </p:tgtEl>
                                      </p:cBhvr>
                                    </p:animEffect>
                                    <p:set>
                                      <p:cBhvr>
                                        <p:cTn id="91" dur="1" fill="hold">
                                          <p:stCondLst>
                                            <p:cond delay="499"/>
                                          </p:stCondLst>
                                        </p:cTn>
                                        <p:tgtEl>
                                          <p:spTgt spid="13"/>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5"/>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6"/>
                                        </p:tgtEl>
                                        <p:attrNameLst>
                                          <p:attrName>style.visibility</p:attrName>
                                        </p:attrNameLst>
                                      </p:cBhvr>
                                      <p:to>
                                        <p:strVal val="hidden"/>
                                      </p:to>
                                    </p:set>
                                  </p:childTnLst>
                                </p:cTn>
                              </p:par>
                              <p:par>
                                <p:cTn id="96" presetID="1" presetClass="exit" presetSubtype="0" fill="hold" grpId="1" nodeType="withEffect">
                                  <p:stCondLst>
                                    <p:cond delay="0"/>
                                  </p:stCondLst>
                                  <p:childTnLst>
                                    <p:set>
                                      <p:cBhvr>
                                        <p:cTn id="97"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animBg="1"/>
      <p:bldP spid="6" grpId="1" animBg="1"/>
      <p:bldP spid="7" grpId="0" animBg="1"/>
      <p:bldP spid="7" grpId="1" animBg="1"/>
      <p:bldP spid="9" grpId="0" animBg="1"/>
      <p:bldP spid="9" grpId="1" animBg="1"/>
      <p:bldP spid="10" grpId="0" animBg="1"/>
      <p:bldP spid="10" grpId="1" animBg="1"/>
      <p:bldP spid="12" grpId="0" animBg="1"/>
      <p:bldP spid="12" grpId="1" animBg="1"/>
      <p:bldP spid="13" grpId="0" animBg="1"/>
      <p:bldP spid="1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14514" y="0"/>
            <a:ext cx="14644914" cy="8229600"/>
          </a:xfrm>
          <a:prstGeom prst="rect">
            <a:avLst/>
          </a:prstGeom>
          <a:solidFill>
            <a:srgbClr val="181A24"/>
          </a:solidFill>
        </p:spPr>
      </p:sp>
      <p:sp>
        <p:nvSpPr>
          <p:cNvPr id="10" name="Shape 3"/>
          <p:cNvSpPr/>
          <p:nvPr/>
        </p:nvSpPr>
        <p:spPr>
          <a:xfrm>
            <a:off x="87086" y="164367"/>
            <a:ext cx="3163014" cy="2079903"/>
          </a:xfrm>
          <a:prstGeom prst="roundRect">
            <a:avLst>
              <a:gd name="adj" fmla="val 5996"/>
            </a:avLst>
          </a:prstGeom>
          <a:solidFill>
            <a:srgbClr val="2F3343"/>
          </a:solidFill>
        </p:spPr>
      </p:sp>
      <p:sp>
        <p:nvSpPr>
          <p:cNvPr id="5" name="Text 2"/>
          <p:cNvSpPr/>
          <p:nvPr/>
        </p:nvSpPr>
        <p:spPr>
          <a:xfrm>
            <a:off x="43544" y="60942"/>
            <a:ext cx="3225799" cy="2185214"/>
          </a:xfrm>
          <a:prstGeom prst="rect">
            <a:avLst/>
          </a:prstGeom>
          <a:noFill/>
        </p:spPr>
        <p:txBody>
          <a:bodyPr wrap="square" lIns="91440" tIns="45720" rIns="91440" bIns="45720">
            <a:spAutoFit/>
          </a:bodyPr>
          <a:lstStyle/>
          <a:p>
            <a:pPr algn="ctr"/>
            <a:r>
              <a:rPr lang="zh-CN" alt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功能</a:t>
            </a:r>
            <a:endParaRPr lang="en-US" altLang="zh-CN"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a:r>
              <a:rPr lang="zh-CN" alt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介绍</a:t>
            </a:r>
            <a:endParaRPr 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9" name="Text 3"/>
          <p:cNvSpPr/>
          <p:nvPr/>
        </p:nvSpPr>
        <p:spPr>
          <a:xfrm>
            <a:off x="76200" y="2434797"/>
            <a:ext cx="7477601" cy="1066205"/>
          </a:xfrm>
          <a:prstGeom prst="rect">
            <a:avLst/>
          </a:prstGeom>
          <a:noFill/>
        </p:spPr>
        <p:txBody>
          <a:bodyPr wrap="square" rtlCol="0" anchor="t"/>
          <a:lstStyle/>
          <a:p>
            <a:pPr marL="0" indent="0">
              <a:lnSpc>
                <a:spcPts val="2800"/>
              </a:lnSpc>
              <a:buNone/>
            </a:pPr>
            <a:r>
              <a:rPr lang="zh-CN" altLang="en-US" sz="2000" dirty="0">
                <a:solidFill>
                  <a:schemeClr val="bg1"/>
                </a:solidFill>
                <a:latin typeface="幼圆" pitchFamily="49" charset="-122"/>
                <a:ea typeface="幼圆" pitchFamily="49" charset="-122"/>
              </a:rPr>
              <a:t>六大功能介绍：①聊天；计时器；手电筒；指南针；游戏；其他功能</a:t>
            </a:r>
            <a:r>
              <a:rPr lang="en-US" altLang="zh-CN" sz="2000" dirty="0">
                <a:solidFill>
                  <a:schemeClr val="bg1"/>
                </a:solidFill>
                <a:latin typeface="幼圆" pitchFamily="49" charset="-122"/>
                <a:ea typeface="幼圆" pitchFamily="49" charset="-122"/>
              </a:rPr>
              <a:t>(</a:t>
            </a:r>
            <a:r>
              <a:rPr lang="zh-CN" altLang="en-US" sz="2000" dirty="0">
                <a:solidFill>
                  <a:schemeClr val="bg1"/>
                </a:solidFill>
                <a:latin typeface="幼圆" pitchFamily="49" charset="-122"/>
                <a:ea typeface="幼圆" pitchFamily="49" charset="-122"/>
              </a:rPr>
              <a:t>测试</a:t>
            </a:r>
            <a:r>
              <a:rPr lang="en-US" altLang="zh-CN" sz="2000" dirty="0">
                <a:solidFill>
                  <a:schemeClr val="bg1"/>
                </a:solidFill>
                <a:latin typeface="幼圆" pitchFamily="49" charset="-122"/>
                <a:ea typeface="幼圆" pitchFamily="49" charset="-122"/>
              </a:rPr>
              <a:t>)</a:t>
            </a:r>
            <a:r>
              <a:rPr lang="zh-CN" altLang="en-US" sz="2000" dirty="0">
                <a:solidFill>
                  <a:schemeClr val="bg1"/>
                </a:solidFill>
                <a:latin typeface="幼圆" pitchFamily="49" charset="-122"/>
                <a:ea typeface="幼圆" pitchFamily="49" charset="-122"/>
              </a:rPr>
              <a:t>。以及一个附加功能：关于本机。</a:t>
            </a:r>
            <a:endParaRPr lang="en-US" sz="1900" dirty="0">
              <a:solidFill>
                <a:schemeClr val="bg1"/>
              </a:solidFill>
              <a:latin typeface="幼圆" pitchFamily="49" charset="-122"/>
              <a:ea typeface="幼圆" pitchFamily="49" charset="-122"/>
            </a:endParaRPr>
          </a:p>
        </p:txBody>
      </p:sp>
      <p:sp>
        <p:nvSpPr>
          <p:cNvPr id="6" name="圆角矩形 5"/>
          <p:cNvSpPr/>
          <p:nvPr/>
        </p:nvSpPr>
        <p:spPr>
          <a:xfrm>
            <a:off x="674913" y="3904343"/>
            <a:ext cx="1683674" cy="1683674"/>
          </a:xfrm>
          <a:prstGeom prst="roundRect">
            <a:avLst>
              <a:gd name="adj" fmla="val 7012"/>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3062511" y="3904343"/>
            <a:ext cx="1683674" cy="1683674"/>
          </a:xfrm>
          <a:prstGeom prst="roundRect">
            <a:avLst>
              <a:gd name="adj" fmla="val 7012"/>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5470996" y="3904343"/>
            <a:ext cx="1683674" cy="1683674"/>
          </a:xfrm>
          <a:prstGeom prst="roundRect">
            <a:avLst>
              <a:gd name="adj" fmla="val 7012"/>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7766026" y="3904343"/>
            <a:ext cx="1683674" cy="1683674"/>
          </a:xfrm>
          <a:prstGeom prst="roundRect">
            <a:avLst>
              <a:gd name="adj" fmla="val 7012"/>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10153624" y="3904343"/>
            <a:ext cx="1683674" cy="1683674"/>
          </a:xfrm>
          <a:prstGeom prst="roundRect">
            <a:avLst>
              <a:gd name="adj" fmla="val 7012"/>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12562109" y="3904343"/>
            <a:ext cx="1683674" cy="1683674"/>
          </a:xfrm>
          <a:prstGeom prst="roundRect">
            <a:avLst>
              <a:gd name="adj" fmla="val 7012"/>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6473363" y="6335477"/>
            <a:ext cx="1683674" cy="1683674"/>
          </a:xfrm>
          <a:prstGeom prst="roundRect">
            <a:avLst>
              <a:gd name="adj" fmla="val 7012"/>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 2"/>
          <p:cNvSpPr/>
          <p:nvPr/>
        </p:nvSpPr>
        <p:spPr>
          <a:xfrm>
            <a:off x="1117607" y="3209137"/>
            <a:ext cx="798286" cy="461665"/>
          </a:xfrm>
          <a:prstGeom prst="rect">
            <a:avLst/>
          </a:prstGeom>
          <a:noFill/>
        </p:spPr>
        <p:txBody>
          <a:bodyPr wrap="square" lIns="91440" tIns="45720" rIns="91440" bIns="45720">
            <a:spAutoFit/>
          </a:bodyPr>
          <a:lstStyle/>
          <a:p>
            <a:pPr algn="ct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a:t>
            </a:r>
            <a:endParaRPr 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0" name="Text 2"/>
          <p:cNvSpPr/>
          <p:nvPr/>
        </p:nvSpPr>
        <p:spPr>
          <a:xfrm>
            <a:off x="3505205" y="3209136"/>
            <a:ext cx="798286" cy="461665"/>
          </a:xfrm>
          <a:prstGeom prst="rect">
            <a:avLst/>
          </a:prstGeom>
          <a:noFill/>
        </p:spPr>
        <p:txBody>
          <a:bodyPr wrap="square" lIns="91440" tIns="45720" rIns="91440" bIns="45720">
            <a:spAutoFit/>
          </a:bodyPr>
          <a:lstStyle/>
          <a:p>
            <a:pPr algn="ct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endParaRPr 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1" name="Text 2"/>
          <p:cNvSpPr/>
          <p:nvPr/>
        </p:nvSpPr>
        <p:spPr>
          <a:xfrm>
            <a:off x="5913690" y="3209137"/>
            <a:ext cx="798286" cy="461665"/>
          </a:xfrm>
          <a:prstGeom prst="rect">
            <a:avLst/>
          </a:prstGeom>
          <a:noFill/>
        </p:spPr>
        <p:txBody>
          <a:bodyPr wrap="square" lIns="91440" tIns="45720" rIns="91440" bIns="45720">
            <a:spAutoFit/>
          </a:bodyPr>
          <a:lstStyle/>
          <a:p>
            <a:pPr algn="ct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a:t>
            </a:r>
            <a:endParaRPr 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2" name="Text 2"/>
          <p:cNvSpPr/>
          <p:nvPr/>
        </p:nvSpPr>
        <p:spPr>
          <a:xfrm>
            <a:off x="8208720" y="3209135"/>
            <a:ext cx="798286" cy="461665"/>
          </a:xfrm>
          <a:prstGeom prst="rect">
            <a:avLst/>
          </a:prstGeom>
          <a:noFill/>
        </p:spPr>
        <p:txBody>
          <a:bodyPr wrap="square" lIns="91440" tIns="45720" rIns="91440" bIns="45720">
            <a:spAutoFit/>
          </a:bodyPr>
          <a:lstStyle/>
          <a:p>
            <a:pPr algn="ct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a:t>
            </a:r>
            <a:endParaRPr 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3" name="Text 2"/>
          <p:cNvSpPr/>
          <p:nvPr/>
        </p:nvSpPr>
        <p:spPr>
          <a:xfrm>
            <a:off x="10596318" y="3209134"/>
            <a:ext cx="798286" cy="461665"/>
          </a:xfrm>
          <a:prstGeom prst="rect">
            <a:avLst/>
          </a:prstGeom>
          <a:noFill/>
        </p:spPr>
        <p:txBody>
          <a:bodyPr wrap="square" lIns="91440" tIns="45720" rIns="91440" bIns="45720">
            <a:spAutoFit/>
          </a:bodyPr>
          <a:lstStyle/>
          <a:p>
            <a:pPr algn="ct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a:t>
            </a:r>
            <a:endParaRPr 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4" name="Text 2"/>
          <p:cNvSpPr/>
          <p:nvPr/>
        </p:nvSpPr>
        <p:spPr>
          <a:xfrm>
            <a:off x="13004803" y="3209133"/>
            <a:ext cx="798286" cy="461665"/>
          </a:xfrm>
          <a:prstGeom prst="rect">
            <a:avLst/>
          </a:prstGeom>
          <a:noFill/>
        </p:spPr>
        <p:txBody>
          <a:bodyPr wrap="square" lIns="91440" tIns="45720" rIns="91440" bIns="45720">
            <a:spAutoFit/>
          </a:bodyPr>
          <a:lstStyle/>
          <a:p>
            <a:pPr algn="ct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6</a:t>
            </a:r>
            <a:endParaRPr 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246034" y="6946481"/>
            <a:ext cx="4167380" cy="461665"/>
            <a:chOff x="5246034" y="6946481"/>
            <a:chExt cx="4167380" cy="461665"/>
          </a:xfrm>
        </p:grpSpPr>
        <p:sp>
          <p:nvSpPr>
            <p:cNvPr id="25" name="Text 2"/>
            <p:cNvSpPr/>
            <p:nvPr/>
          </p:nvSpPr>
          <p:spPr>
            <a:xfrm>
              <a:off x="5246034" y="6946481"/>
              <a:ext cx="798286" cy="461665"/>
            </a:xfrm>
            <a:prstGeom prst="rect">
              <a:avLst/>
            </a:prstGeom>
            <a:noFill/>
          </p:spPr>
          <p:txBody>
            <a:bodyPr wrap="square" lIns="91440" tIns="45720" rIns="91440" bIns="45720">
              <a:spAutoFit/>
            </a:bodyPr>
            <a:lstStyle/>
            <a:p>
              <a:pPr algn="ct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关于</a:t>
              </a:r>
              <a:endParaRPr 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6" name="Text 2"/>
            <p:cNvSpPr/>
            <p:nvPr/>
          </p:nvSpPr>
          <p:spPr>
            <a:xfrm>
              <a:off x="8615128" y="6946481"/>
              <a:ext cx="798286" cy="461665"/>
            </a:xfrm>
            <a:prstGeom prst="rect">
              <a:avLst/>
            </a:prstGeom>
            <a:noFill/>
          </p:spPr>
          <p:txBody>
            <a:bodyPr wrap="square" lIns="91440" tIns="45720" rIns="91440" bIns="45720">
              <a:spAutoFit/>
            </a:bodyPr>
            <a:lstStyle/>
            <a:p>
              <a:pPr algn="ct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本机</a:t>
              </a:r>
              <a:endParaRPr 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812802" y="6220779"/>
            <a:ext cx="12482285" cy="461665"/>
            <a:chOff x="4685498" y="6946481"/>
            <a:chExt cx="5075971" cy="461665"/>
          </a:xfrm>
        </p:grpSpPr>
        <p:sp>
          <p:nvSpPr>
            <p:cNvPr id="28" name="Text 2"/>
            <p:cNvSpPr/>
            <p:nvPr/>
          </p:nvSpPr>
          <p:spPr>
            <a:xfrm>
              <a:off x="4685498" y="6946481"/>
              <a:ext cx="1358823" cy="461665"/>
            </a:xfrm>
            <a:prstGeom prst="rect">
              <a:avLst/>
            </a:prstGeom>
            <a:noFill/>
          </p:spPr>
          <p:txBody>
            <a:bodyPr wrap="square" lIns="91440" tIns="45720" rIns="91440" bIns="45720">
              <a:spAutoFit/>
            </a:bodyPr>
            <a:lstStyle/>
            <a:p>
              <a:pPr algn="ct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按</a:t>
              </a: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400" b="1" dirty="0" err="1">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a””b</a:t>
              </a: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切换</a:t>
              </a:r>
              <a:endParaRPr 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9" name="Text 2"/>
            <p:cNvSpPr/>
            <p:nvPr/>
          </p:nvSpPr>
          <p:spPr>
            <a:xfrm>
              <a:off x="8615128" y="6946481"/>
              <a:ext cx="1146341" cy="461665"/>
            </a:xfrm>
            <a:prstGeom prst="rect">
              <a:avLst/>
            </a:prstGeom>
            <a:noFill/>
          </p:spPr>
          <p:txBody>
            <a:bodyPr wrap="square" lIns="91440" tIns="45720" rIns="91440" bIns="45720">
              <a:spAutoFit/>
            </a:bodyPr>
            <a:lstStyle/>
            <a:p>
              <a:pPr algn="ct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按</a:t>
              </a: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按钮</a:t>
              </a: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选择</a:t>
              </a:r>
              <a:endPar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300"/>
                                        <p:tgtEl>
                                          <p:spTgt spid="12"/>
                                        </p:tgtEl>
                                      </p:cBhvr>
                                    </p:animEffect>
                                    <p:anim calcmode="lin" valueType="num">
                                      <p:cBhvr>
                                        <p:cTn id="22" dur="300" fill="hold"/>
                                        <p:tgtEl>
                                          <p:spTgt spid="12"/>
                                        </p:tgtEl>
                                        <p:attrNameLst>
                                          <p:attrName>ppt_x</p:attrName>
                                        </p:attrNameLst>
                                      </p:cBhvr>
                                      <p:tavLst>
                                        <p:tav tm="0">
                                          <p:val>
                                            <p:strVal val="#ppt_x"/>
                                          </p:val>
                                        </p:tav>
                                        <p:tav tm="100000">
                                          <p:val>
                                            <p:strVal val="#ppt_x"/>
                                          </p:val>
                                        </p:tav>
                                      </p:tavLst>
                                    </p:anim>
                                    <p:anim calcmode="lin" valueType="num">
                                      <p:cBhvr>
                                        <p:cTn id="23" dur="300" fill="hold"/>
                                        <p:tgtEl>
                                          <p:spTgt spid="12"/>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25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par>
                          <p:cTn id="27" fill="hold">
                            <p:stCondLst>
                              <p:cond delay="1750"/>
                            </p:stCondLst>
                            <p:childTnLst>
                              <p:par>
                                <p:cTn id="28" presetID="42"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300"/>
                                        <p:tgtEl>
                                          <p:spTgt spid="14"/>
                                        </p:tgtEl>
                                      </p:cBhvr>
                                    </p:animEffect>
                                    <p:anim calcmode="lin" valueType="num">
                                      <p:cBhvr>
                                        <p:cTn id="31" dur="300" fill="hold"/>
                                        <p:tgtEl>
                                          <p:spTgt spid="14"/>
                                        </p:tgtEl>
                                        <p:attrNameLst>
                                          <p:attrName>ppt_x</p:attrName>
                                        </p:attrNameLst>
                                      </p:cBhvr>
                                      <p:tavLst>
                                        <p:tav tm="0">
                                          <p:val>
                                            <p:strVal val="#ppt_x"/>
                                          </p:val>
                                        </p:tav>
                                        <p:tav tm="100000">
                                          <p:val>
                                            <p:strVal val="#ppt_x"/>
                                          </p:val>
                                        </p:tav>
                                      </p:tavLst>
                                    </p:anim>
                                    <p:anim calcmode="lin" valueType="num">
                                      <p:cBhvr>
                                        <p:cTn id="32" dur="300" fill="hold"/>
                                        <p:tgtEl>
                                          <p:spTgt spid="14"/>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2500"/>
                            </p:stCondLst>
                            <p:childTnLst>
                              <p:par>
                                <p:cTn id="37" presetID="42"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300"/>
                                        <p:tgtEl>
                                          <p:spTgt spid="15"/>
                                        </p:tgtEl>
                                      </p:cBhvr>
                                    </p:animEffect>
                                    <p:anim calcmode="lin" valueType="num">
                                      <p:cBhvr>
                                        <p:cTn id="40" dur="300" fill="hold"/>
                                        <p:tgtEl>
                                          <p:spTgt spid="15"/>
                                        </p:tgtEl>
                                        <p:attrNameLst>
                                          <p:attrName>ppt_x</p:attrName>
                                        </p:attrNameLst>
                                      </p:cBhvr>
                                      <p:tavLst>
                                        <p:tav tm="0">
                                          <p:val>
                                            <p:strVal val="#ppt_x"/>
                                          </p:val>
                                        </p:tav>
                                        <p:tav tm="100000">
                                          <p:val>
                                            <p:strVal val="#ppt_x"/>
                                          </p:val>
                                        </p:tav>
                                      </p:tavLst>
                                    </p:anim>
                                    <p:anim calcmode="lin" valueType="num">
                                      <p:cBhvr>
                                        <p:cTn id="41" dur="300" fill="hold"/>
                                        <p:tgtEl>
                                          <p:spTgt spid="15"/>
                                        </p:tgtEl>
                                        <p:attrNameLst>
                                          <p:attrName>ppt_y</p:attrName>
                                        </p:attrNameLst>
                                      </p:cBhvr>
                                      <p:tavLst>
                                        <p:tav tm="0">
                                          <p:val>
                                            <p:strVal val="#ppt_y+.1"/>
                                          </p:val>
                                        </p:tav>
                                        <p:tav tm="100000">
                                          <p:val>
                                            <p:strVal val="#ppt_y"/>
                                          </p:val>
                                        </p:tav>
                                      </p:tavLst>
                                    </p:anim>
                                  </p:childTnLst>
                                </p:cTn>
                              </p:par>
                              <p:par>
                                <p:cTn id="42" presetID="10" presetClass="entr" presetSubtype="0" fill="hold" grpId="0" nodeType="withEffect">
                                  <p:stCondLst>
                                    <p:cond delay="2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3250"/>
                            </p:stCondLst>
                            <p:childTnLst>
                              <p:par>
                                <p:cTn id="46" presetID="42" presetClass="entr" presetSubtype="0"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300"/>
                                        <p:tgtEl>
                                          <p:spTgt spid="16"/>
                                        </p:tgtEl>
                                      </p:cBhvr>
                                    </p:animEffect>
                                    <p:anim calcmode="lin" valueType="num">
                                      <p:cBhvr>
                                        <p:cTn id="49" dur="300" fill="hold"/>
                                        <p:tgtEl>
                                          <p:spTgt spid="16"/>
                                        </p:tgtEl>
                                        <p:attrNameLst>
                                          <p:attrName>ppt_x</p:attrName>
                                        </p:attrNameLst>
                                      </p:cBhvr>
                                      <p:tavLst>
                                        <p:tav tm="0">
                                          <p:val>
                                            <p:strVal val="#ppt_x"/>
                                          </p:val>
                                        </p:tav>
                                        <p:tav tm="100000">
                                          <p:val>
                                            <p:strVal val="#ppt_x"/>
                                          </p:val>
                                        </p:tav>
                                      </p:tavLst>
                                    </p:anim>
                                    <p:anim calcmode="lin" valueType="num">
                                      <p:cBhvr>
                                        <p:cTn id="50" dur="300" fill="hold"/>
                                        <p:tgtEl>
                                          <p:spTgt spid="16"/>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25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par>
                          <p:cTn id="54" fill="hold">
                            <p:stCondLst>
                              <p:cond delay="4000"/>
                            </p:stCondLst>
                            <p:childTnLst>
                              <p:par>
                                <p:cTn id="55" presetID="42" presetClass="entr" presetSubtype="0"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300"/>
                                        <p:tgtEl>
                                          <p:spTgt spid="17"/>
                                        </p:tgtEl>
                                      </p:cBhvr>
                                    </p:animEffect>
                                    <p:anim calcmode="lin" valueType="num">
                                      <p:cBhvr>
                                        <p:cTn id="58" dur="300" fill="hold"/>
                                        <p:tgtEl>
                                          <p:spTgt spid="17"/>
                                        </p:tgtEl>
                                        <p:attrNameLst>
                                          <p:attrName>ppt_x</p:attrName>
                                        </p:attrNameLst>
                                      </p:cBhvr>
                                      <p:tavLst>
                                        <p:tav tm="0">
                                          <p:val>
                                            <p:strVal val="#ppt_x"/>
                                          </p:val>
                                        </p:tav>
                                        <p:tav tm="100000">
                                          <p:val>
                                            <p:strVal val="#ppt_x"/>
                                          </p:val>
                                        </p:tav>
                                      </p:tavLst>
                                    </p:anim>
                                    <p:anim calcmode="lin" valueType="num">
                                      <p:cBhvr>
                                        <p:cTn id="59" dur="300" fill="hold"/>
                                        <p:tgtEl>
                                          <p:spTgt spid="17"/>
                                        </p:tgtEl>
                                        <p:attrNameLst>
                                          <p:attrName>ppt_y</p:attrName>
                                        </p:attrNameLst>
                                      </p:cBhvr>
                                      <p:tavLst>
                                        <p:tav tm="0">
                                          <p:val>
                                            <p:strVal val="#ppt_y+.1"/>
                                          </p:val>
                                        </p:tav>
                                        <p:tav tm="100000">
                                          <p:val>
                                            <p:strVal val="#ppt_y"/>
                                          </p:val>
                                        </p:tav>
                                      </p:tavLst>
                                    </p:anim>
                                  </p:childTnLst>
                                </p:cTn>
                              </p:par>
                              <p:par>
                                <p:cTn id="60" presetID="10" presetClass="entr" presetSubtype="0" fill="hold" grpId="0" nodeType="withEffect">
                                  <p:stCondLst>
                                    <p:cond delay="25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par>
                          <p:cTn id="63" fill="hold">
                            <p:stCondLst>
                              <p:cond delay="4750"/>
                            </p:stCondLst>
                            <p:childTnLst>
                              <p:par>
                                <p:cTn id="64" presetID="42" presetClass="entr" presetSubtype="0"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anim calcmode="lin" valueType="num">
                                      <p:cBhvr>
                                        <p:cTn id="67" dur="500" fill="hold"/>
                                        <p:tgtEl>
                                          <p:spTgt spid="18"/>
                                        </p:tgtEl>
                                        <p:attrNameLst>
                                          <p:attrName>ppt_x</p:attrName>
                                        </p:attrNameLst>
                                      </p:cBhvr>
                                      <p:tavLst>
                                        <p:tav tm="0">
                                          <p:val>
                                            <p:strVal val="#ppt_x"/>
                                          </p:val>
                                        </p:tav>
                                        <p:tav tm="100000">
                                          <p:val>
                                            <p:strVal val="#ppt_x"/>
                                          </p:val>
                                        </p:tav>
                                      </p:tavLst>
                                    </p:anim>
                                    <p:anim calcmode="lin" valueType="num">
                                      <p:cBhvr>
                                        <p:cTn id="68" dur="500" fill="hold"/>
                                        <p:tgtEl>
                                          <p:spTgt spid="18"/>
                                        </p:tgtEl>
                                        <p:attrNameLst>
                                          <p:attrName>ppt_y</p:attrName>
                                        </p:attrNameLst>
                                      </p:cBhvr>
                                      <p:tavLst>
                                        <p:tav tm="0">
                                          <p:val>
                                            <p:strVal val="#ppt_y+.1"/>
                                          </p:val>
                                        </p:tav>
                                        <p:tav tm="100000">
                                          <p:val>
                                            <p:strVal val="#ppt_y"/>
                                          </p:val>
                                        </p:tav>
                                      </p:tavLst>
                                    </p:anim>
                                  </p:childTnLst>
                                </p:cTn>
                              </p:par>
                              <p:par>
                                <p:cTn id="69" presetID="10" presetClass="entr" presetSubtype="0"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par>
                          <p:cTn id="72" fill="hold">
                            <p:stCondLst>
                              <p:cond delay="5250"/>
                            </p:stCondLst>
                            <p:childTnLst>
                              <p:par>
                                <p:cTn id="73" presetID="10" presetClass="entr" presetSubtype="0" fill="hold"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12" grpId="0" animBg="1"/>
      <p:bldP spid="14" grpId="0" animBg="1"/>
      <p:bldP spid="15" grpId="0" animBg="1"/>
      <p:bldP spid="16" grpId="0" animBg="1"/>
      <p:bldP spid="17" grpId="0" animBg="1"/>
      <p:bldP spid="18" grpId="0" animBg="1"/>
      <p:bldP spid="19" grpId="0"/>
      <p:bldP spid="20" grpId="0"/>
      <p:bldP spid="21" grpId="0"/>
      <p:bldP spid="22"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3084" y="0"/>
            <a:ext cx="14630400" cy="8229600"/>
          </a:xfrm>
          <a:prstGeom prst="rect">
            <a:avLst/>
          </a:prstGeom>
          <a:solidFill>
            <a:srgbClr val="181A24"/>
          </a:solidFill>
        </p:spPr>
      </p:sp>
      <p:sp>
        <p:nvSpPr>
          <p:cNvPr id="10" name="Shape 3"/>
          <p:cNvSpPr/>
          <p:nvPr/>
        </p:nvSpPr>
        <p:spPr>
          <a:xfrm>
            <a:off x="87086" y="164367"/>
            <a:ext cx="3163014" cy="2079903"/>
          </a:xfrm>
          <a:prstGeom prst="roundRect">
            <a:avLst>
              <a:gd name="adj" fmla="val 5996"/>
            </a:avLst>
          </a:prstGeom>
          <a:solidFill>
            <a:srgbClr val="2F3343"/>
          </a:solidFill>
        </p:spPr>
      </p:sp>
      <p:sp>
        <p:nvSpPr>
          <p:cNvPr id="5" name="Text 2"/>
          <p:cNvSpPr/>
          <p:nvPr/>
        </p:nvSpPr>
        <p:spPr>
          <a:xfrm>
            <a:off x="43544" y="60942"/>
            <a:ext cx="3225799" cy="2185214"/>
          </a:xfrm>
          <a:prstGeom prst="rect">
            <a:avLst/>
          </a:prstGeom>
          <a:noFill/>
        </p:spPr>
        <p:txBody>
          <a:bodyPr wrap="square" lIns="91440" tIns="45720" rIns="91440" bIns="45720">
            <a:spAutoFit/>
          </a:bodyPr>
          <a:lstStyle/>
          <a:p>
            <a:pPr algn="ctr"/>
            <a:r>
              <a:rPr lang="zh-CN" alt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功能</a:t>
            </a:r>
            <a:endParaRPr lang="en-US" altLang="zh-CN"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a:r>
              <a:rPr lang="zh-CN" alt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介绍</a:t>
            </a:r>
            <a:endParaRPr 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9" name="Text 3"/>
          <p:cNvSpPr/>
          <p:nvPr/>
        </p:nvSpPr>
        <p:spPr>
          <a:xfrm>
            <a:off x="76200" y="2434797"/>
            <a:ext cx="7477601" cy="1680003"/>
          </a:xfrm>
          <a:prstGeom prst="rect">
            <a:avLst/>
          </a:prstGeom>
          <a:noFill/>
        </p:spPr>
        <p:txBody>
          <a:bodyPr wrap="square" rtlCol="0" anchor="t"/>
          <a:lstStyle/>
          <a:p>
            <a:pPr marL="0" indent="0">
              <a:lnSpc>
                <a:spcPts val="2800"/>
              </a:lnSpc>
              <a:buNone/>
            </a:pPr>
            <a:r>
              <a:rPr lang="zh-CN" altLang="en-US" sz="1900" dirty="0">
                <a:solidFill>
                  <a:schemeClr val="bg1"/>
                </a:solidFill>
                <a:latin typeface="幼圆" pitchFamily="49" charset="-122"/>
                <a:ea typeface="幼圆" pitchFamily="49" charset="-122"/>
              </a:rPr>
              <a:t>第一功能</a:t>
            </a:r>
            <a:r>
              <a:rPr lang="en-US" altLang="zh-CN" sz="1900" dirty="0">
                <a:solidFill>
                  <a:schemeClr val="bg1"/>
                </a:solidFill>
                <a:latin typeface="幼圆" pitchFamily="49" charset="-122"/>
                <a:ea typeface="幼圆" pitchFamily="49" charset="-122"/>
              </a:rPr>
              <a:t>:</a:t>
            </a:r>
            <a:r>
              <a:rPr lang="zh-CN" altLang="en-US" sz="1900" dirty="0">
                <a:solidFill>
                  <a:schemeClr val="bg1"/>
                </a:solidFill>
                <a:latin typeface="幼圆" pitchFamily="49" charset="-122"/>
                <a:ea typeface="幼圆" pitchFamily="49" charset="-122"/>
              </a:rPr>
              <a:t>通讯</a:t>
            </a:r>
            <a:endParaRPr lang="en-US" altLang="zh-CN" sz="1900" dirty="0">
              <a:solidFill>
                <a:schemeClr val="bg1"/>
              </a:solidFill>
              <a:latin typeface="幼圆" pitchFamily="49" charset="-122"/>
              <a:ea typeface="幼圆" pitchFamily="49" charset="-122"/>
            </a:endParaRPr>
          </a:p>
          <a:p>
            <a:pPr marL="0" indent="0">
              <a:lnSpc>
                <a:spcPts val="2800"/>
              </a:lnSpc>
              <a:buNone/>
            </a:pPr>
            <a:r>
              <a:rPr lang="en-US" sz="1900" dirty="0">
                <a:solidFill>
                  <a:schemeClr val="bg1"/>
                </a:solidFill>
                <a:latin typeface="幼圆" pitchFamily="49" charset="-122"/>
                <a:ea typeface="幼圆" pitchFamily="49" charset="-122"/>
              </a:rPr>
              <a:t>    </a:t>
            </a:r>
            <a:r>
              <a:rPr lang="zh-CN" altLang="en-US" sz="1900" dirty="0">
                <a:solidFill>
                  <a:schemeClr val="bg1"/>
                </a:solidFill>
                <a:latin typeface="幼圆" pitchFamily="49" charset="-122"/>
                <a:ea typeface="幼圆" pitchFamily="49" charset="-122"/>
              </a:rPr>
              <a:t>通讯功能可以给另一台或多台已连接</a:t>
            </a:r>
            <a:r>
              <a:rPr lang="en-US" altLang="zh-CN" sz="1900" dirty="0" err="1">
                <a:solidFill>
                  <a:schemeClr val="bg1"/>
                </a:solidFill>
                <a:latin typeface="幼圆" pitchFamily="49" charset="-122"/>
                <a:ea typeface="幼圆" pitchFamily="49" charset="-122"/>
              </a:rPr>
              <a:t>microbit</a:t>
            </a:r>
            <a:r>
              <a:rPr lang="zh-CN" altLang="en-US" sz="1900" dirty="0">
                <a:solidFill>
                  <a:schemeClr val="bg1"/>
                </a:solidFill>
                <a:latin typeface="幼圆" pitchFamily="49" charset="-122"/>
                <a:ea typeface="幼圆" pitchFamily="49" charset="-122"/>
              </a:rPr>
              <a:t>设备发送信息；我们的发送方式为</a:t>
            </a:r>
            <a:r>
              <a:rPr lang="en-US" altLang="zh-CN" sz="1900" dirty="0">
                <a:solidFill>
                  <a:schemeClr val="bg1"/>
                </a:solidFill>
                <a:latin typeface="幼圆" pitchFamily="49" charset="-122"/>
                <a:ea typeface="幼圆" pitchFamily="49" charset="-122"/>
              </a:rPr>
              <a:t>26</a:t>
            </a:r>
            <a:r>
              <a:rPr lang="zh-CN" altLang="en-US" sz="1900" dirty="0">
                <a:solidFill>
                  <a:schemeClr val="bg1"/>
                </a:solidFill>
                <a:latin typeface="幼圆" pitchFamily="49" charset="-122"/>
                <a:ea typeface="幼圆" pitchFamily="49" charset="-122"/>
              </a:rPr>
              <a:t>位字母单独发送。后续在开发多字母</a:t>
            </a:r>
            <a:r>
              <a:rPr lang="en-US" altLang="zh-CN" sz="1900" dirty="0">
                <a:solidFill>
                  <a:schemeClr val="bg1"/>
                </a:solidFill>
                <a:latin typeface="幼圆" pitchFamily="49" charset="-122"/>
                <a:ea typeface="幼圆" pitchFamily="49" charset="-122"/>
              </a:rPr>
              <a:t>(</a:t>
            </a:r>
            <a:r>
              <a:rPr lang="zh-CN" altLang="en-US" sz="1900" dirty="0">
                <a:solidFill>
                  <a:schemeClr val="bg1"/>
                </a:solidFill>
                <a:latin typeface="幼圆" pitchFamily="49" charset="-122"/>
                <a:ea typeface="幼圆" pitchFamily="49" charset="-122"/>
              </a:rPr>
              <a:t>单词</a:t>
            </a:r>
            <a:r>
              <a:rPr lang="en-US" altLang="zh-CN" sz="1900" dirty="0">
                <a:solidFill>
                  <a:schemeClr val="bg1"/>
                </a:solidFill>
                <a:latin typeface="幼圆" pitchFamily="49" charset="-122"/>
                <a:ea typeface="幼圆" pitchFamily="49" charset="-122"/>
              </a:rPr>
              <a:t>)</a:t>
            </a:r>
            <a:r>
              <a:rPr lang="zh-CN" altLang="en-US" sz="1900" dirty="0">
                <a:solidFill>
                  <a:schemeClr val="bg1"/>
                </a:solidFill>
                <a:latin typeface="幼圆" pitchFamily="49" charset="-122"/>
                <a:ea typeface="幼圆" pitchFamily="49" charset="-122"/>
              </a:rPr>
              <a:t>发送，敬请期待。</a:t>
            </a:r>
            <a:endParaRPr lang="en-US" sz="1900" dirty="0">
              <a:solidFill>
                <a:schemeClr val="bg1"/>
              </a:solidFill>
              <a:latin typeface="幼圆" pitchFamily="49" charset="-122"/>
              <a:ea typeface="幼圆" pitchFamily="49" charset="-122"/>
            </a:endParaRPr>
          </a:p>
        </p:txBody>
      </p:sp>
      <p:sp>
        <p:nvSpPr>
          <p:cNvPr id="30" name="圆角矩形 29"/>
          <p:cNvSpPr/>
          <p:nvPr/>
        </p:nvSpPr>
        <p:spPr>
          <a:xfrm>
            <a:off x="674913" y="4637768"/>
            <a:ext cx="1683674" cy="1683674"/>
          </a:xfrm>
          <a:prstGeom prst="roundRect">
            <a:avLst>
              <a:gd name="adj" fmla="val 7012"/>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 2"/>
          <p:cNvSpPr/>
          <p:nvPr/>
        </p:nvSpPr>
        <p:spPr>
          <a:xfrm>
            <a:off x="8014972" y="6194109"/>
            <a:ext cx="3341472" cy="461665"/>
          </a:xfrm>
          <a:prstGeom prst="rect">
            <a:avLst/>
          </a:prstGeom>
          <a:noFill/>
        </p:spPr>
        <p:txBody>
          <a:bodyPr wrap="square" lIns="91440" tIns="45720" rIns="91440" bIns="45720">
            <a:spAutoFit/>
          </a:bodyPr>
          <a:lstStyle/>
          <a:p>
            <a:pPr algn="ct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按</a:t>
            </a: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2400" b="1" dirty="0" err="1">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a””b</a:t>
            </a: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切换</a:t>
            </a:r>
            <a:endParaRPr 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9" name="Text 2"/>
          <p:cNvSpPr/>
          <p:nvPr/>
        </p:nvSpPr>
        <p:spPr>
          <a:xfrm>
            <a:off x="10895228" y="6194109"/>
            <a:ext cx="2818959" cy="461665"/>
          </a:xfrm>
          <a:prstGeom prst="rect">
            <a:avLst/>
          </a:prstGeom>
          <a:noFill/>
        </p:spPr>
        <p:txBody>
          <a:bodyPr wrap="square" lIns="91440" tIns="45720" rIns="91440" bIns="45720">
            <a:spAutoFit/>
          </a:bodyPr>
          <a:lstStyle/>
          <a:p>
            <a:pPr algn="ct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按</a:t>
            </a: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按钮</a:t>
            </a: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选择</a:t>
            </a:r>
            <a:endPar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 xmlns:a16="http://schemas.microsoft.com/office/drawing/2014/main" id="{2A32305C-5A09-3F53-770D-28E68BC20F18}"/>
              </a:ext>
            </a:extLst>
          </p:cNvPr>
          <p:cNvSpPr/>
          <p:nvPr/>
        </p:nvSpPr>
        <p:spPr>
          <a:xfrm>
            <a:off x="2219764" y="5064968"/>
            <a:ext cx="1990740" cy="1757896"/>
          </a:xfrm>
          <a:prstGeom prst="roundRect">
            <a:avLst>
              <a:gd name="adj" fmla="val 8269"/>
            </a:avLst>
          </a:prstGeom>
          <a:blipFill dpi="0" rotWithShape="1">
            <a:blip r:embed="rId4">
              <a:extLst>
                <a:ext uri="{28A0092B-C50C-407E-A947-70E740481C1C}">
                  <a14:useLocalDpi xmlns:a14="http://schemas.microsoft.com/office/drawing/2010/main" val="0"/>
                </a:ext>
              </a:extLst>
            </a:blip>
            <a:srcRect/>
            <a:stretch>
              <a:fillRect l="-2391" r="-26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 xmlns:a16="http://schemas.microsoft.com/office/drawing/2014/main" id="{F51437DD-349D-B9DC-B23D-4CE1AC4E26F9}"/>
              </a:ext>
            </a:extLst>
          </p:cNvPr>
          <p:cNvSpPr/>
          <p:nvPr/>
        </p:nvSpPr>
        <p:spPr>
          <a:xfrm>
            <a:off x="5042785" y="5077668"/>
            <a:ext cx="1927045" cy="1743266"/>
          </a:xfrm>
          <a:prstGeom prst="roundRect">
            <a:avLst>
              <a:gd name="adj" fmla="val 8269"/>
            </a:avLst>
          </a:prstGeom>
          <a:blipFill>
            <a:blip r:embed="rId5"/>
            <a:stretch>
              <a:fillRect l="-2581" t="-840" r="-725"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 xmlns:a16="http://schemas.microsoft.com/office/drawing/2014/main" id="{B7E8D71D-FEA9-83BB-BC4F-EF00CFB8EDAA}"/>
              </a:ext>
            </a:extLst>
          </p:cNvPr>
          <p:cNvSpPr/>
          <p:nvPr/>
        </p:nvSpPr>
        <p:spPr>
          <a:xfrm>
            <a:off x="7597343" y="1573826"/>
            <a:ext cx="6924621" cy="1743266"/>
          </a:xfrm>
          <a:prstGeom prst="roundRect">
            <a:avLst>
              <a:gd name="adj" fmla="val 5011"/>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withEffect">
                                  <p:stCondLst>
                                    <p:cond delay="0"/>
                                  </p:stCondLst>
                                  <p:childTnLst>
                                    <p:animMotion origin="layout" path="M -4.34028e-05 -7.71605e-05 L 0.259766 -0.50787 " pathEditMode="relative" rAng="0" ptsTypes="">
                                      <p:cBhvr>
                                        <p:cTn id="6" dur="2000" fill="hold"/>
                                        <p:tgtEl>
                                          <p:spTgt spid="30"/>
                                        </p:tgtEl>
                                        <p:attrNameLst>
                                          <p:attrName>ppt_x</p:attrName>
                                          <p:attrName>ppt_y</p:attrName>
                                        </p:attrNameLst>
                                      </p:cBhvr>
                                      <p:rCtr x="11300" y="-21400"/>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450"/>
                                        <p:tgtEl>
                                          <p:spTgt spid="12"/>
                                        </p:tgtEl>
                                      </p:cBhvr>
                                    </p:animEffect>
                                    <p:anim calcmode="lin" valueType="num">
                                      <p:cBhvr>
                                        <p:cTn id="17" dur="450" fill="hold"/>
                                        <p:tgtEl>
                                          <p:spTgt spid="12"/>
                                        </p:tgtEl>
                                        <p:attrNameLst>
                                          <p:attrName>ppt_x</p:attrName>
                                        </p:attrNameLst>
                                      </p:cBhvr>
                                      <p:tavLst>
                                        <p:tav tm="0">
                                          <p:val>
                                            <p:strVal val="#ppt_x"/>
                                          </p:val>
                                        </p:tav>
                                        <p:tav tm="100000">
                                          <p:val>
                                            <p:strVal val="#ppt_x"/>
                                          </p:val>
                                        </p:tav>
                                      </p:tavLst>
                                    </p:anim>
                                    <p:anim calcmode="lin" valueType="num">
                                      <p:cBhvr>
                                        <p:cTn id="18" dur="450" fill="hold"/>
                                        <p:tgtEl>
                                          <p:spTgt spid="12"/>
                                        </p:tgtEl>
                                        <p:attrNameLst>
                                          <p:attrName>ppt_y</p:attrName>
                                        </p:attrNameLst>
                                      </p:cBhvr>
                                      <p:tavLst>
                                        <p:tav tm="0">
                                          <p:val>
                                            <p:strVal val="#ppt_y+.1"/>
                                          </p:val>
                                        </p:tav>
                                        <p:tav tm="100000">
                                          <p:val>
                                            <p:strVal val="#ppt_y"/>
                                          </p:val>
                                        </p:tav>
                                      </p:tavLst>
                                    </p:anim>
                                  </p:childTnLst>
                                </p:cTn>
                              </p:par>
                            </p:childTnLst>
                          </p:cTn>
                        </p:par>
                        <p:par>
                          <p:cTn id="19" fill="hold">
                            <p:stCondLst>
                              <p:cond delay="950"/>
                            </p:stCondLst>
                            <p:childTnLst>
                              <p:par>
                                <p:cTn id="20" presetID="42"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450"/>
                                        <p:tgtEl>
                                          <p:spTgt spid="13"/>
                                        </p:tgtEl>
                                      </p:cBhvr>
                                    </p:animEffect>
                                    <p:anim calcmode="lin" valueType="num">
                                      <p:cBhvr>
                                        <p:cTn id="23" dur="450" fill="hold"/>
                                        <p:tgtEl>
                                          <p:spTgt spid="13"/>
                                        </p:tgtEl>
                                        <p:attrNameLst>
                                          <p:attrName>ppt_x</p:attrName>
                                        </p:attrNameLst>
                                      </p:cBhvr>
                                      <p:tavLst>
                                        <p:tav tm="0">
                                          <p:val>
                                            <p:strVal val="#ppt_x"/>
                                          </p:val>
                                        </p:tav>
                                        <p:tav tm="100000">
                                          <p:val>
                                            <p:strVal val="#ppt_x"/>
                                          </p:val>
                                        </p:tav>
                                      </p:tavLst>
                                    </p:anim>
                                    <p:anim calcmode="lin" valueType="num">
                                      <p:cBhvr>
                                        <p:cTn id="24" dur="450" fill="hold"/>
                                        <p:tgtEl>
                                          <p:spTgt spid="13"/>
                                        </p:tgtEl>
                                        <p:attrNameLst>
                                          <p:attrName>ppt_y</p:attrName>
                                        </p:attrNameLst>
                                      </p:cBhvr>
                                      <p:tavLst>
                                        <p:tav tm="0">
                                          <p:val>
                                            <p:strVal val="#ppt_y+.1"/>
                                          </p:val>
                                        </p:tav>
                                        <p:tav tm="100000">
                                          <p:val>
                                            <p:strVal val="#ppt_y"/>
                                          </p:val>
                                        </p:tav>
                                      </p:tavLst>
                                    </p:anim>
                                  </p:childTnLst>
                                </p:cTn>
                              </p:par>
                            </p:childTnLst>
                          </p:cTn>
                        </p:par>
                        <p:par>
                          <p:cTn id="25" fill="hold">
                            <p:stCondLst>
                              <p:cond delay="1400"/>
                            </p:stCondLst>
                            <p:childTnLst>
                              <p:par>
                                <p:cTn id="26" presetID="42"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450"/>
                                        <p:tgtEl>
                                          <p:spTgt spid="14"/>
                                        </p:tgtEl>
                                      </p:cBhvr>
                                    </p:animEffect>
                                    <p:anim calcmode="lin" valueType="num">
                                      <p:cBhvr>
                                        <p:cTn id="29" dur="450" fill="hold"/>
                                        <p:tgtEl>
                                          <p:spTgt spid="14"/>
                                        </p:tgtEl>
                                        <p:attrNameLst>
                                          <p:attrName>ppt_x</p:attrName>
                                        </p:attrNameLst>
                                      </p:cBhvr>
                                      <p:tavLst>
                                        <p:tav tm="0">
                                          <p:val>
                                            <p:strVal val="#ppt_x"/>
                                          </p:val>
                                        </p:tav>
                                        <p:tav tm="100000">
                                          <p:val>
                                            <p:strVal val="#ppt_x"/>
                                          </p:val>
                                        </p:tav>
                                      </p:tavLst>
                                    </p:anim>
                                    <p:anim calcmode="lin" valueType="num">
                                      <p:cBhvr>
                                        <p:cTn id="30" dur="450" fill="hold"/>
                                        <p:tgtEl>
                                          <p:spTgt spid="14"/>
                                        </p:tgtEl>
                                        <p:attrNameLst>
                                          <p:attrName>ppt_y</p:attrName>
                                        </p:attrNameLst>
                                      </p:cBhvr>
                                      <p:tavLst>
                                        <p:tav tm="0">
                                          <p:val>
                                            <p:strVal val="#ppt_y+.1"/>
                                          </p:val>
                                        </p:tav>
                                        <p:tav tm="100000">
                                          <p:val>
                                            <p:strVal val="#ppt_y"/>
                                          </p:val>
                                        </p:tav>
                                      </p:tavLst>
                                    </p:anim>
                                  </p:childTnLst>
                                </p:cTn>
                              </p:par>
                            </p:childTnLst>
                          </p:cTn>
                        </p:par>
                        <p:par>
                          <p:cTn id="31" fill="hold">
                            <p:stCondLst>
                              <p:cond delay="1850"/>
                            </p:stCondLst>
                            <p:childTnLst>
                              <p:par>
                                <p:cTn id="32" presetID="42" presetClass="entr" presetSubtype="0"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450"/>
                                        <p:tgtEl>
                                          <p:spTgt spid="28"/>
                                        </p:tgtEl>
                                      </p:cBhvr>
                                    </p:animEffect>
                                    <p:anim calcmode="lin" valueType="num">
                                      <p:cBhvr>
                                        <p:cTn id="35" dur="450" fill="hold"/>
                                        <p:tgtEl>
                                          <p:spTgt spid="28"/>
                                        </p:tgtEl>
                                        <p:attrNameLst>
                                          <p:attrName>ppt_x</p:attrName>
                                        </p:attrNameLst>
                                      </p:cBhvr>
                                      <p:tavLst>
                                        <p:tav tm="0">
                                          <p:val>
                                            <p:strVal val="#ppt_x"/>
                                          </p:val>
                                        </p:tav>
                                        <p:tav tm="100000">
                                          <p:val>
                                            <p:strVal val="#ppt_x"/>
                                          </p:val>
                                        </p:tav>
                                      </p:tavLst>
                                    </p:anim>
                                    <p:anim calcmode="lin" valueType="num">
                                      <p:cBhvr>
                                        <p:cTn id="36" dur="450" fill="hold"/>
                                        <p:tgtEl>
                                          <p:spTgt spid="28"/>
                                        </p:tgtEl>
                                        <p:attrNameLst>
                                          <p:attrName>ppt_y</p:attrName>
                                        </p:attrNameLst>
                                      </p:cBhvr>
                                      <p:tavLst>
                                        <p:tav tm="0">
                                          <p:val>
                                            <p:strVal val="#ppt_y+.1"/>
                                          </p:val>
                                        </p:tav>
                                        <p:tav tm="100000">
                                          <p:val>
                                            <p:strVal val="#ppt_y"/>
                                          </p:val>
                                        </p:tav>
                                      </p:tavLst>
                                    </p:anim>
                                  </p:childTnLst>
                                </p:cTn>
                              </p:par>
                            </p:childTnLst>
                          </p:cTn>
                        </p:par>
                        <p:par>
                          <p:cTn id="37" fill="hold">
                            <p:stCondLst>
                              <p:cond delay="2300"/>
                            </p:stCondLst>
                            <p:childTnLst>
                              <p:par>
                                <p:cTn id="38" presetID="42" presetClass="entr" presetSubtype="0"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450"/>
                                        <p:tgtEl>
                                          <p:spTgt spid="29"/>
                                        </p:tgtEl>
                                      </p:cBhvr>
                                    </p:animEffect>
                                    <p:anim calcmode="lin" valueType="num">
                                      <p:cBhvr>
                                        <p:cTn id="41" dur="450" fill="hold"/>
                                        <p:tgtEl>
                                          <p:spTgt spid="29"/>
                                        </p:tgtEl>
                                        <p:attrNameLst>
                                          <p:attrName>ppt_x</p:attrName>
                                        </p:attrNameLst>
                                      </p:cBhvr>
                                      <p:tavLst>
                                        <p:tav tm="0">
                                          <p:val>
                                            <p:strVal val="#ppt_x"/>
                                          </p:val>
                                        </p:tav>
                                        <p:tav tm="100000">
                                          <p:val>
                                            <p:strVal val="#ppt_x"/>
                                          </p:val>
                                        </p:tav>
                                      </p:tavLst>
                                    </p:anim>
                                    <p:anim calcmode="lin" valueType="num">
                                      <p:cBhvr>
                                        <p:cTn id="42" dur="4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0" grpId="1" bldLvl="0" animBg="1"/>
      <p:bldP spid="28" grpId="0"/>
      <p:bldP spid="29" grpId="0"/>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14514" y="0"/>
            <a:ext cx="14630400" cy="8229600"/>
          </a:xfrm>
          <a:prstGeom prst="rect">
            <a:avLst/>
          </a:prstGeom>
          <a:solidFill>
            <a:srgbClr val="181A24"/>
          </a:solidFill>
        </p:spPr>
      </p:sp>
      <p:sp>
        <p:nvSpPr>
          <p:cNvPr id="10" name="Shape 3"/>
          <p:cNvSpPr/>
          <p:nvPr/>
        </p:nvSpPr>
        <p:spPr>
          <a:xfrm>
            <a:off x="87086" y="164367"/>
            <a:ext cx="3163014" cy="2079903"/>
          </a:xfrm>
          <a:prstGeom prst="roundRect">
            <a:avLst>
              <a:gd name="adj" fmla="val 5996"/>
            </a:avLst>
          </a:prstGeom>
          <a:solidFill>
            <a:srgbClr val="2F3343"/>
          </a:solidFill>
        </p:spPr>
      </p:sp>
      <p:sp>
        <p:nvSpPr>
          <p:cNvPr id="5" name="Text 2"/>
          <p:cNvSpPr/>
          <p:nvPr/>
        </p:nvSpPr>
        <p:spPr>
          <a:xfrm>
            <a:off x="43544" y="60942"/>
            <a:ext cx="3225799" cy="2185214"/>
          </a:xfrm>
          <a:prstGeom prst="rect">
            <a:avLst/>
          </a:prstGeom>
          <a:noFill/>
        </p:spPr>
        <p:txBody>
          <a:bodyPr wrap="square" lIns="91440" tIns="45720" rIns="91440" bIns="45720">
            <a:spAutoFit/>
          </a:bodyPr>
          <a:lstStyle/>
          <a:p>
            <a:pPr algn="ctr"/>
            <a:r>
              <a:rPr lang="zh-CN" alt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功能</a:t>
            </a:r>
            <a:endParaRPr lang="en-US" altLang="zh-CN"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a:r>
              <a:rPr lang="zh-CN" alt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介绍</a:t>
            </a:r>
            <a:endParaRPr 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9" name="Text 3"/>
          <p:cNvSpPr/>
          <p:nvPr/>
        </p:nvSpPr>
        <p:spPr>
          <a:xfrm>
            <a:off x="76200" y="2434797"/>
            <a:ext cx="7477601" cy="1680003"/>
          </a:xfrm>
          <a:prstGeom prst="rect">
            <a:avLst/>
          </a:prstGeom>
          <a:noFill/>
        </p:spPr>
        <p:txBody>
          <a:bodyPr wrap="square" rtlCol="0" anchor="t"/>
          <a:lstStyle/>
          <a:p>
            <a:pPr marL="0" indent="0">
              <a:lnSpc>
                <a:spcPts val="2800"/>
              </a:lnSpc>
              <a:buNone/>
            </a:pPr>
            <a:r>
              <a:rPr lang="zh-CN" altLang="en-US" sz="1900" dirty="0">
                <a:solidFill>
                  <a:schemeClr val="bg1"/>
                </a:solidFill>
                <a:latin typeface="幼圆" pitchFamily="49" charset="-122"/>
                <a:ea typeface="幼圆" pitchFamily="49" charset="-122"/>
              </a:rPr>
              <a:t>第二功能</a:t>
            </a:r>
            <a:r>
              <a:rPr lang="en-US" altLang="zh-CN" sz="1900" dirty="0">
                <a:solidFill>
                  <a:schemeClr val="bg1"/>
                </a:solidFill>
                <a:latin typeface="幼圆" pitchFamily="49" charset="-122"/>
                <a:ea typeface="幼圆" pitchFamily="49" charset="-122"/>
              </a:rPr>
              <a:t>:</a:t>
            </a:r>
            <a:r>
              <a:rPr lang="zh-CN" altLang="en-US" sz="1900" dirty="0">
                <a:solidFill>
                  <a:schemeClr val="bg1"/>
                </a:solidFill>
                <a:latin typeface="幼圆" pitchFamily="49" charset="-122"/>
                <a:ea typeface="幼圆" pitchFamily="49" charset="-122"/>
              </a:rPr>
              <a:t>计时器</a:t>
            </a:r>
            <a:endParaRPr lang="en-US" altLang="zh-CN" sz="1900" dirty="0">
              <a:solidFill>
                <a:schemeClr val="bg1"/>
              </a:solidFill>
              <a:latin typeface="幼圆" pitchFamily="49" charset="-122"/>
              <a:ea typeface="幼圆" pitchFamily="49" charset="-122"/>
            </a:endParaRPr>
          </a:p>
          <a:p>
            <a:pPr>
              <a:lnSpc>
                <a:spcPts val="2800"/>
              </a:lnSpc>
            </a:pPr>
            <a:r>
              <a:rPr lang="zh-CN" altLang="en-US" sz="1900" dirty="0">
                <a:solidFill>
                  <a:schemeClr val="bg1"/>
                </a:solidFill>
                <a:latin typeface="幼圆" pitchFamily="49" charset="-122"/>
                <a:ea typeface="幼圆" pitchFamily="49" charset="-122"/>
              </a:rPr>
              <a:t>    计时器功能可以使用</a:t>
            </a:r>
            <a:r>
              <a:rPr lang="en-US" altLang="zh-CN" sz="1900" dirty="0" err="1">
                <a:solidFill>
                  <a:schemeClr val="bg1"/>
                </a:solidFill>
                <a:latin typeface="幼圆" pitchFamily="49" charset="-122"/>
                <a:ea typeface="幼圆" pitchFamily="49" charset="-122"/>
              </a:rPr>
              <a:t>microbit</a:t>
            </a:r>
            <a:r>
              <a:rPr lang="zh-CN" altLang="en-US" sz="1900" dirty="0">
                <a:solidFill>
                  <a:schemeClr val="bg1"/>
                </a:solidFill>
                <a:latin typeface="幼圆" pitchFamily="49" charset="-122"/>
                <a:ea typeface="幼圆" pitchFamily="49" charset="-122"/>
              </a:rPr>
              <a:t>设备通过旋钮选择时间来计时，按下按钮确定时间并开始计时，计时完成后会显示提示图标</a:t>
            </a:r>
            <a:r>
              <a:rPr lang="en-US" altLang="zh-CN" sz="1900" dirty="0">
                <a:solidFill>
                  <a:schemeClr val="bg1"/>
                </a:solidFill>
                <a:latin typeface="幼圆" pitchFamily="49" charset="-122"/>
                <a:ea typeface="幼圆" pitchFamily="49" charset="-122"/>
              </a:rPr>
              <a:t>3</a:t>
            </a:r>
            <a:r>
              <a:rPr lang="zh-CN" altLang="en-US" sz="1900" dirty="0">
                <a:solidFill>
                  <a:schemeClr val="bg1"/>
                </a:solidFill>
                <a:latin typeface="幼圆" pitchFamily="49" charset="-122"/>
                <a:ea typeface="幼圆" pitchFamily="49" charset="-122"/>
              </a:rPr>
              <a:t>次。计时范围为</a:t>
            </a:r>
            <a:r>
              <a:rPr lang="en-US" altLang="zh-CN" sz="1900" dirty="0">
                <a:solidFill>
                  <a:schemeClr val="bg1"/>
                </a:solidFill>
                <a:latin typeface="幼圆" pitchFamily="49" charset="-122"/>
                <a:ea typeface="幼圆" pitchFamily="49" charset="-122"/>
              </a:rPr>
              <a:t>0min-10min</a:t>
            </a:r>
            <a:r>
              <a:rPr lang="zh-CN" altLang="en-US" sz="1900" dirty="0">
                <a:solidFill>
                  <a:schemeClr val="bg1"/>
                </a:solidFill>
                <a:latin typeface="幼圆" pitchFamily="49" charset="-122"/>
                <a:ea typeface="幼圆" pitchFamily="49" charset="-122"/>
              </a:rPr>
              <a:t>，但由于受</a:t>
            </a:r>
            <a:r>
              <a:rPr lang="en-US" altLang="zh-CN" sz="1900" dirty="0" err="1">
                <a:solidFill>
                  <a:schemeClr val="bg1"/>
                </a:solidFill>
                <a:latin typeface="幼圆" pitchFamily="49" charset="-122"/>
                <a:ea typeface="幼圆" pitchFamily="49" charset="-122"/>
              </a:rPr>
              <a:t>microbit</a:t>
            </a:r>
            <a:r>
              <a:rPr lang="zh-CN" altLang="en-US" sz="1900" dirty="0">
                <a:solidFill>
                  <a:schemeClr val="bg1"/>
                </a:solidFill>
                <a:latin typeface="幼圆" pitchFamily="49" charset="-122"/>
                <a:ea typeface="幼圆" pitchFamily="49" charset="-122"/>
              </a:rPr>
              <a:t>显示屏滚动速度限制，在显示多位数时间时需等待完目前时间才能显示下一时间，导致在记时时显示外观上有瑕疵，后续在开发端会添加滚动速度插件与添加时间暂停代码，敬请期待。</a:t>
            </a:r>
            <a:endParaRPr lang="en-US" sz="1900" dirty="0">
              <a:solidFill>
                <a:schemeClr val="bg1"/>
              </a:solidFill>
              <a:latin typeface="幼圆" pitchFamily="49" charset="-122"/>
              <a:ea typeface="幼圆" pitchFamily="49" charset="-122"/>
            </a:endParaRPr>
          </a:p>
        </p:txBody>
      </p:sp>
      <p:sp>
        <p:nvSpPr>
          <p:cNvPr id="28" name="Text 2"/>
          <p:cNvSpPr/>
          <p:nvPr/>
        </p:nvSpPr>
        <p:spPr>
          <a:xfrm>
            <a:off x="8014972" y="6194109"/>
            <a:ext cx="3341472" cy="461665"/>
          </a:xfrm>
          <a:prstGeom prst="rect">
            <a:avLst/>
          </a:prstGeom>
          <a:noFill/>
        </p:spPr>
        <p:txBody>
          <a:bodyPr wrap="square" lIns="91440" tIns="45720" rIns="91440" bIns="45720">
            <a:spAutoFit/>
          </a:bodyPr>
          <a:lstStyle/>
          <a:p>
            <a:pPr algn="ct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旋转旋钮切换</a:t>
            </a:r>
            <a:endParaRPr 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9" name="Text 2"/>
          <p:cNvSpPr/>
          <p:nvPr/>
        </p:nvSpPr>
        <p:spPr>
          <a:xfrm>
            <a:off x="10895228" y="6194109"/>
            <a:ext cx="2818959" cy="461665"/>
          </a:xfrm>
          <a:prstGeom prst="rect">
            <a:avLst/>
          </a:prstGeom>
          <a:noFill/>
        </p:spPr>
        <p:txBody>
          <a:bodyPr wrap="square" lIns="91440" tIns="45720" rIns="91440" bIns="45720">
            <a:spAutoFit/>
          </a:bodyPr>
          <a:lstStyle/>
          <a:p>
            <a:pPr algn="ct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按</a:t>
            </a: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按钮</a:t>
            </a: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选择</a:t>
            </a:r>
            <a:endPar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2" name="圆角矩形 11"/>
          <p:cNvSpPr/>
          <p:nvPr/>
        </p:nvSpPr>
        <p:spPr>
          <a:xfrm>
            <a:off x="4468401" y="481012"/>
            <a:ext cx="1683674" cy="1662129"/>
          </a:xfrm>
          <a:prstGeom prst="roundRect">
            <a:avLst>
              <a:gd name="adj" fmla="val 7012"/>
            </a:avLst>
          </a:prstGeom>
          <a:blipFill dpi="0" rotWithShape="1">
            <a:blip r:embed="rId3">
              <a:extLst>
                <a:ext uri="{28A0092B-C50C-407E-A947-70E740481C1C}">
                  <a14:useLocalDpi xmlns:a14="http://schemas.microsoft.com/office/drawing/2010/main" val="0"/>
                </a:ext>
              </a:extLst>
            </a:blip>
            <a:srcRect/>
            <a:stretch>
              <a:fillRect t="-12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 xmlns:a16="http://schemas.microsoft.com/office/drawing/2014/main" id="{A78944C7-9D48-4AED-B769-4EA19DCD1C6D}"/>
              </a:ext>
            </a:extLst>
          </p:cNvPr>
          <p:cNvSpPr/>
          <p:nvPr/>
        </p:nvSpPr>
        <p:spPr>
          <a:xfrm>
            <a:off x="847725" y="5089525"/>
            <a:ext cx="1943100" cy="1716532"/>
          </a:xfrm>
          <a:prstGeom prst="roundRect">
            <a:avLst>
              <a:gd name="adj" fmla="val 8269"/>
            </a:avLst>
          </a:prstGeom>
          <a:blipFill>
            <a:blip r:embed="rId4"/>
            <a:stretch>
              <a:fillRect l="-1299" t="-1429" r="-1153" b="-98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 xmlns:a16="http://schemas.microsoft.com/office/drawing/2014/main" id="{BA91DA04-CB3F-AFBF-893B-8CB2EEAAB95C}"/>
              </a:ext>
            </a:extLst>
          </p:cNvPr>
          <p:cNvSpPr/>
          <p:nvPr/>
        </p:nvSpPr>
        <p:spPr>
          <a:xfrm>
            <a:off x="5543102" y="5064968"/>
            <a:ext cx="1940373" cy="1716832"/>
          </a:xfrm>
          <a:prstGeom prst="roundRect">
            <a:avLst>
              <a:gd name="adj" fmla="val 8269"/>
            </a:avLst>
          </a:prstGeom>
          <a:blipFill>
            <a:blip r:embed="rId5"/>
            <a:stretch>
              <a:fillRect l="-1189" t="-978" r="-1407" b="-1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 xmlns:a16="http://schemas.microsoft.com/office/drawing/2014/main" id="{7774DD02-ACDC-0332-8742-52930AC92709}"/>
              </a:ext>
            </a:extLst>
          </p:cNvPr>
          <p:cNvSpPr/>
          <p:nvPr/>
        </p:nvSpPr>
        <p:spPr>
          <a:xfrm>
            <a:off x="3093274" y="5064968"/>
            <a:ext cx="1967676" cy="1741089"/>
          </a:xfrm>
          <a:prstGeom prst="roundRect">
            <a:avLst>
              <a:gd name="adj" fmla="val 8269"/>
            </a:avLst>
          </a:prstGeom>
          <a:blipFill>
            <a:blip r:embed="rId6"/>
            <a:stretch>
              <a:fillRect r="-1172" b="-96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450"/>
                                        <p:tgtEl>
                                          <p:spTgt spid="7"/>
                                        </p:tgtEl>
                                      </p:cBhvr>
                                    </p:animEffect>
                                    <p:anim calcmode="lin" valueType="num">
                                      <p:cBhvr>
                                        <p:cTn id="13" dur="450" fill="hold"/>
                                        <p:tgtEl>
                                          <p:spTgt spid="7"/>
                                        </p:tgtEl>
                                        <p:attrNameLst>
                                          <p:attrName>ppt_x</p:attrName>
                                        </p:attrNameLst>
                                      </p:cBhvr>
                                      <p:tavLst>
                                        <p:tav tm="0">
                                          <p:val>
                                            <p:strVal val="#ppt_x"/>
                                          </p:val>
                                        </p:tav>
                                        <p:tav tm="100000">
                                          <p:val>
                                            <p:strVal val="#ppt_x"/>
                                          </p:val>
                                        </p:tav>
                                      </p:tavLst>
                                    </p:anim>
                                    <p:anim calcmode="lin" valueType="num">
                                      <p:cBhvr>
                                        <p:cTn id="14" dur="45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95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450"/>
                                        <p:tgtEl>
                                          <p:spTgt spid="11"/>
                                        </p:tgtEl>
                                      </p:cBhvr>
                                    </p:animEffect>
                                    <p:anim calcmode="lin" valueType="num">
                                      <p:cBhvr>
                                        <p:cTn id="19" dur="450" fill="hold"/>
                                        <p:tgtEl>
                                          <p:spTgt spid="11"/>
                                        </p:tgtEl>
                                        <p:attrNameLst>
                                          <p:attrName>ppt_x</p:attrName>
                                        </p:attrNameLst>
                                      </p:cBhvr>
                                      <p:tavLst>
                                        <p:tav tm="0">
                                          <p:val>
                                            <p:strVal val="#ppt_x"/>
                                          </p:val>
                                        </p:tav>
                                        <p:tav tm="100000">
                                          <p:val>
                                            <p:strVal val="#ppt_x"/>
                                          </p:val>
                                        </p:tav>
                                      </p:tavLst>
                                    </p:anim>
                                    <p:anim calcmode="lin" valueType="num">
                                      <p:cBhvr>
                                        <p:cTn id="20" dur="45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1400"/>
                            </p:stCondLst>
                            <p:childTnLst>
                              <p:par>
                                <p:cTn id="22" presetID="42"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450"/>
                                        <p:tgtEl>
                                          <p:spTgt spid="8"/>
                                        </p:tgtEl>
                                      </p:cBhvr>
                                    </p:animEffect>
                                    <p:anim calcmode="lin" valueType="num">
                                      <p:cBhvr>
                                        <p:cTn id="25" dur="450" fill="hold"/>
                                        <p:tgtEl>
                                          <p:spTgt spid="8"/>
                                        </p:tgtEl>
                                        <p:attrNameLst>
                                          <p:attrName>ppt_x</p:attrName>
                                        </p:attrNameLst>
                                      </p:cBhvr>
                                      <p:tavLst>
                                        <p:tav tm="0">
                                          <p:val>
                                            <p:strVal val="#ppt_x"/>
                                          </p:val>
                                        </p:tav>
                                        <p:tav tm="100000">
                                          <p:val>
                                            <p:strVal val="#ppt_x"/>
                                          </p:val>
                                        </p:tav>
                                      </p:tavLst>
                                    </p:anim>
                                    <p:anim calcmode="lin" valueType="num">
                                      <p:cBhvr>
                                        <p:cTn id="26" dur="450" fill="hold"/>
                                        <p:tgtEl>
                                          <p:spTgt spid="8"/>
                                        </p:tgtEl>
                                        <p:attrNameLst>
                                          <p:attrName>ppt_y</p:attrName>
                                        </p:attrNameLst>
                                      </p:cBhvr>
                                      <p:tavLst>
                                        <p:tav tm="0">
                                          <p:val>
                                            <p:strVal val="#ppt_y+.1"/>
                                          </p:val>
                                        </p:tav>
                                        <p:tav tm="100000">
                                          <p:val>
                                            <p:strVal val="#ppt_y"/>
                                          </p:val>
                                        </p:tav>
                                      </p:tavLst>
                                    </p:anim>
                                  </p:childTnLst>
                                </p:cTn>
                              </p:par>
                            </p:childTnLst>
                          </p:cTn>
                        </p:par>
                        <p:par>
                          <p:cTn id="27" fill="hold">
                            <p:stCondLst>
                              <p:cond delay="1850"/>
                            </p:stCondLst>
                            <p:childTnLst>
                              <p:par>
                                <p:cTn id="28" presetID="42"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450"/>
                                        <p:tgtEl>
                                          <p:spTgt spid="28"/>
                                        </p:tgtEl>
                                      </p:cBhvr>
                                    </p:animEffect>
                                    <p:anim calcmode="lin" valueType="num">
                                      <p:cBhvr>
                                        <p:cTn id="31" dur="450" fill="hold"/>
                                        <p:tgtEl>
                                          <p:spTgt spid="28"/>
                                        </p:tgtEl>
                                        <p:attrNameLst>
                                          <p:attrName>ppt_x</p:attrName>
                                        </p:attrNameLst>
                                      </p:cBhvr>
                                      <p:tavLst>
                                        <p:tav tm="0">
                                          <p:val>
                                            <p:strVal val="#ppt_x"/>
                                          </p:val>
                                        </p:tav>
                                        <p:tav tm="100000">
                                          <p:val>
                                            <p:strVal val="#ppt_x"/>
                                          </p:val>
                                        </p:tav>
                                      </p:tavLst>
                                    </p:anim>
                                    <p:anim calcmode="lin" valueType="num">
                                      <p:cBhvr>
                                        <p:cTn id="32" dur="450" fill="hold"/>
                                        <p:tgtEl>
                                          <p:spTgt spid="28"/>
                                        </p:tgtEl>
                                        <p:attrNameLst>
                                          <p:attrName>ppt_y</p:attrName>
                                        </p:attrNameLst>
                                      </p:cBhvr>
                                      <p:tavLst>
                                        <p:tav tm="0">
                                          <p:val>
                                            <p:strVal val="#ppt_y+.1"/>
                                          </p:val>
                                        </p:tav>
                                        <p:tav tm="100000">
                                          <p:val>
                                            <p:strVal val="#ppt_y"/>
                                          </p:val>
                                        </p:tav>
                                      </p:tavLst>
                                    </p:anim>
                                  </p:childTnLst>
                                </p:cTn>
                              </p:par>
                            </p:childTnLst>
                          </p:cTn>
                        </p:par>
                        <p:par>
                          <p:cTn id="33" fill="hold">
                            <p:stCondLst>
                              <p:cond delay="2300"/>
                            </p:stCondLst>
                            <p:childTnLst>
                              <p:par>
                                <p:cTn id="34" presetID="42" presetClass="entr" presetSubtype="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450"/>
                                        <p:tgtEl>
                                          <p:spTgt spid="29"/>
                                        </p:tgtEl>
                                      </p:cBhvr>
                                    </p:animEffect>
                                    <p:anim calcmode="lin" valueType="num">
                                      <p:cBhvr>
                                        <p:cTn id="37" dur="450" fill="hold"/>
                                        <p:tgtEl>
                                          <p:spTgt spid="29"/>
                                        </p:tgtEl>
                                        <p:attrNameLst>
                                          <p:attrName>ppt_x</p:attrName>
                                        </p:attrNameLst>
                                      </p:cBhvr>
                                      <p:tavLst>
                                        <p:tav tm="0">
                                          <p:val>
                                            <p:strVal val="#ppt_x"/>
                                          </p:val>
                                        </p:tav>
                                        <p:tav tm="100000">
                                          <p:val>
                                            <p:strVal val="#ppt_x"/>
                                          </p:val>
                                        </p:tav>
                                      </p:tavLst>
                                    </p:anim>
                                    <p:anim calcmode="lin" valueType="num">
                                      <p:cBhvr>
                                        <p:cTn id="38" dur="4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8" grpId="0"/>
      <p:bldP spid="29" grpId="0"/>
      <p:bldP spid="7" grpId="0" animBg="1"/>
      <p:bldP spid="8"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14514" y="0"/>
            <a:ext cx="14630400" cy="8229600"/>
          </a:xfrm>
          <a:prstGeom prst="rect">
            <a:avLst/>
          </a:prstGeom>
          <a:solidFill>
            <a:srgbClr val="181A24"/>
          </a:solidFill>
        </p:spPr>
      </p:sp>
      <p:sp>
        <p:nvSpPr>
          <p:cNvPr id="10" name="Shape 3"/>
          <p:cNvSpPr/>
          <p:nvPr/>
        </p:nvSpPr>
        <p:spPr>
          <a:xfrm>
            <a:off x="87086" y="164367"/>
            <a:ext cx="3163014" cy="2079903"/>
          </a:xfrm>
          <a:prstGeom prst="roundRect">
            <a:avLst>
              <a:gd name="adj" fmla="val 5996"/>
            </a:avLst>
          </a:prstGeom>
          <a:solidFill>
            <a:srgbClr val="2F3343"/>
          </a:solidFill>
        </p:spPr>
      </p:sp>
      <p:sp>
        <p:nvSpPr>
          <p:cNvPr id="5" name="Text 2"/>
          <p:cNvSpPr/>
          <p:nvPr/>
        </p:nvSpPr>
        <p:spPr>
          <a:xfrm>
            <a:off x="43544" y="60942"/>
            <a:ext cx="3225799" cy="2185214"/>
          </a:xfrm>
          <a:prstGeom prst="rect">
            <a:avLst/>
          </a:prstGeom>
          <a:noFill/>
        </p:spPr>
        <p:txBody>
          <a:bodyPr wrap="square" lIns="91440" tIns="45720" rIns="91440" bIns="45720">
            <a:spAutoFit/>
          </a:bodyPr>
          <a:lstStyle/>
          <a:p>
            <a:pPr algn="ctr"/>
            <a:r>
              <a:rPr lang="zh-CN" alt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功能</a:t>
            </a:r>
            <a:endParaRPr lang="en-US" altLang="zh-CN"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a:r>
              <a:rPr lang="zh-CN" alt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介绍</a:t>
            </a:r>
            <a:endParaRPr 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9" name="Text 3"/>
          <p:cNvSpPr/>
          <p:nvPr/>
        </p:nvSpPr>
        <p:spPr>
          <a:xfrm>
            <a:off x="76200" y="2434797"/>
            <a:ext cx="7477601" cy="1680003"/>
          </a:xfrm>
          <a:prstGeom prst="rect">
            <a:avLst/>
          </a:prstGeom>
          <a:noFill/>
        </p:spPr>
        <p:txBody>
          <a:bodyPr wrap="square" rtlCol="0" anchor="t"/>
          <a:lstStyle/>
          <a:p>
            <a:pPr>
              <a:lnSpc>
                <a:spcPts val="2800"/>
              </a:lnSpc>
            </a:pPr>
            <a:r>
              <a:rPr lang="zh-CN" altLang="en-US" sz="1900" dirty="0">
                <a:solidFill>
                  <a:schemeClr val="bg1"/>
                </a:solidFill>
                <a:latin typeface="幼圆" pitchFamily="49" charset="-122"/>
                <a:ea typeface="幼圆" pitchFamily="49" charset="-122"/>
              </a:rPr>
              <a:t>第三功能</a:t>
            </a:r>
            <a:r>
              <a:rPr lang="en-US" altLang="zh-CN" sz="1900" dirty="0">
                <a:solidFill>
                  <a:schemeClr val="bg1"/>
                </a:solidFill>
                <a:latin typeface="幼圆" pitchFamily="49" charset="-122"/>
                <a:ea typeface="幼圆" pitchFamily="49" charset="-122"/>
              </a:rPr>
              <a:t>:</a:t>
            </a:r>
            <a:r>
              <a:rPr lang="zh-CN" altLang="en-US" sz="1900" dirty="0">
                <a:solidFill>
                  <a:schemeClr val="bg1"/>
                </a:solidFill>
                <a:latin typeface="幼圆" pitchFamily="49" charset="-122"/>
                <a:ea typeface="幼圆" pitchFamily="49" charset="-122"/>
              </a:rPr>
              <a:t>灯亮</a:t>
            </a:r>
            <a:endParaRPr lang="en-US" altLang="zh-CN" sz="1900" dirty="0">
              <a:solidFill>
                <a:schemeClr val="bg1"/>
              </a:solidFill>
              <a:latin typeface="幼圆" pitchFamily="49" charset="-122"/>
              <a:ea typeface="幼圆" pitchFamily="49" charset="-122"/>
            </a:endParaRPr>
          </a:p>
          <a:p>
            <a:pPr>
              <a:lnSpc>
                <a:spcPts val="2800"/>
              </a:lnSpc>
            </a:pPr>
            <a:r>
              <a:rPr lang="zh-CN" altLang="en-US" sz="1900" dirty="0">
                <a:solidFill>
                  <a:schemeClr val="bg1"/>
                </a:solidFill>
                <a:latin typeface="幼圆" pitchFamily="49" charset="-122"/>
                <a:ea typeface="幼圆" pitchFamily="49" charset="-122"/>
              </a:rPr>
              <a:t>    灯亮功能是在</a:t>
            </a:r>
            <a:r>
              <a:rPr lang="en-US" altLang="zh-CN" sz="1900" dirty="0" err="1">
                <a:solidFill>
                  <a:schemeClr val="bg1"/>
                </a:solidFill>
                <a:latin typeface="幼圆" pitchFamily="49" charset="-122"/>
                <a:ea typeface="幼圆" pitchFamily="49" charset="-122"/>
              </a:rPr>
              <a:t>microbit</a:t>
            </a:r>
            <a:r>
              <a:rPr lang="zh-CN" altLang="en-US" sz="1900" dirty="0">
                <a:solidFill>
                  <a:schemeClr val="bg1"/>
                </a:solidFill>
                <a:latin typeface="幼圆" pitchFamily="49" charset="-122"/>
                <a:ea typeface="幼圆" pitchFamily="49" charset="-122"/>
              </a:rPr>
              <a:t>设备上按下按钮，来控制</a:t>
            </a:r>
            <a:r>
              <a:rPr lang="en-US" altLang="zh-CN" sz="1900" dirty="0" err="1">
                <a:solidFill>
                  <a:schemeClr val="bg1"/>
                </a:solidFill>
                <a:latin typeface="幼圆" pitchFamily="49" charset="-122"/>
                <a:ea typeface="幼圆" pitchFamily="49" charset="-122"/>
              </a:rPr>
              <a:t>microbit</a:t>
            </a:r>
            <a:r>
              <a:rPr lang="zh-CN" altLang="en-US" sz="1900" dirty="0">
                <a:solidFill>
                  <a:schemeClr val="bg1"/>
                </a:solidFill>
                <a:latin typeface="幼圆" pitchFamily="49" charset="-122"/>
                <a:ea typeface="幼圆" pitchFamily="49" charset="-122"/>
              </a:rPr>
              <a:t>设备上的灯亮灭。其中配备着</a:t>
            </a:r>
            <a:r>
              <a:rPr lang="en-US" altLang="zh-CN" sz="1900" dirty="0">
                <a:solidFill>
                  <a:schemeClr val="bg1"/>
                </a:solidFill>
                <a:latin typeface="幼圆" pitchFamily="49" charset="-122"/>
                <a:ea typeface="幼圆" pitchFamily="49" charset="-122"/>
              </a:rPr>
              <a:t>1x</a:t>
            </a:r>
            <a:r>
              <a:rPr lang="zh-CN" altLang="en-US" sz="1900" dirty="0">
                <a:solidFill>
                  <a:schemeClr val="bg1"/>
                </a:solidFill>
                <a:latin typeface="幼圆" pitchFamily="49" charset="-122"/>
                <a:ea typeface="幼圆" pitchFamily="49" charset="-122"/>
              </a:rPr>
              <a:t>灯亮模块与</a:t>
            </a:r>
            <a:r>
              <a:rPr lang="en-US" altLang="zh-CN" sz="1900" dirty="0">
                <a:solidFill>
                  <a:schemeClr val="bg1"/>
                </a:solidFill>
                <a:latin typeface="幼圆" pitchFamily="49" charset="-122"/>
                <a:ea typeface="幼圆" pitchFamily="49" charset="-122"/>
              </a:rPr>
              <a:t>6xLED</a:t>
            </a:r>
            <a:r>
              <a:rPr lang="zh-CN" altLang="en-US" sz="1900" dirty="0">
                <a:solidFill>
                  <a:schemeClr val="bg1"/>
                </a:solidFill>
                <a:latin typeface="幼圆" pitchFamily="49" charset="-122"/>
                <a:ea typeface="幼圆" pitchFamily="49" charset="-122"/>
              </a:rPr>
              <a:t>灯模块，其中可按下“</a:t>
            </a:r>
            <a:r>
              <a:rPr lang="en-US" altLang="zh-CN" sz="1900" dirty="0">
                <a:solidFill>
                  <a:schemeClr val="bg1"/>
                </a:solidFill>
                <a:latin typeface="幼圆" pitchFamily="49" charset="-122"/>
                <a:ea typeface="幼圆" pitchFamily="49" charset="-122"/>
              </a:rPr>
              <a:t>A”“B”</a:t>
            </a:r>
            <a:r>
              <a:rPr lang="zh-CN" altLang="en-US" sz="1900" dirty="0">
                <a:solidFill>
                  <a:schemeClr val="bg1"/>
                </a:solidFill>
                <a:latin typeface="幼圆" pitchFamily="49" charset="-122"/>
                <a:ea typeface="幼圆" pitchFamily="49" charset="-122"/>
              </a:rPr>
              <a:t>键来切换</a:t>
            </a:r>
            <a:r>
              <a:rPr lang="en-US" altLang="zh-CN" sz="1900" dirty="0">
                <a:solidFill>
                  <a:schemeClr val="bg1"/>
                </a:solidFill>
                <a:latin typeface="幼圆" pitchFamily="49" charset="-122"/>
                <a:ea typeface="幼圆" pitchFamily="49" charset="-122"/>
              </a:rPr>
              <a:t>led</a:t>
            </a:r>
            <a:r>
              <a:rPr lang="zh-CN" altLang="en-US" sz="1900" dirty="0">
                <a:solidFill>
                  <a:schemeClr val="bg1"/>
                </a:solidFill>
                <a:latin typeface="幼圆" pitchFamily="49" charset="-122"/>
                <a:ea typeface="幼圆" pitchFamily="49" charset="-122"/>
              </a:rPr>
              <a:t>灯显示颜色。</a:t>
            </a:r>
            <a:endParaRPr lang="en-US" sz="1900" dirty="0">
              <a:solidFill>
                <a:schemeClr val="bg1"/>
              </a:solidFill>
              <a:latin typeface="幼圆" pitchFamily="49" charset="-122"/>
              <a:ea typeface="幼圆" pitchFamily="49" charset="-122"/>
            </a:endParaRPr>
          </a:p>
        </p:txBody>
      </p:sp>
      <p:sp>
        <p:nvSpPr>
          <p:cNvPr id="28" name="Text 2"/>
          <p:cNvSpPr/>
          <p:nvPr/>
        </p:nvSpPr>
        <p:spPr>
          <a:xfrm>
            <a:off x="10285201" y="6194109"/>
            <a:ext cx="3341472" cy="461665"/>
          </a:xfrm>
          <a:prstGeom prst="rect">
            <a:avLst/>
          </a:prstGeom>
          <a:noFill/>
        </p:spPr>
        <p:txBody>
          <a:bodyPr wrap="square" lIns="91440" tIns="45720" rIns="91440" bIns="45720">
            <a:spAutoFit/>
          </a:bodyPr>
          <a:lstStyle/>
          <a:p>
            <a:pPr algn="ct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按下按钮切换</a:t>
            </a:r>
            <a:endParaRPr 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2" name="圆角矩形 11"/>
          <p:cNvSpPr/>
          <p:nvPr/>
        </p:nvSpPr>
        <p:spPr>
          <a:xfrm>
            <a:off x="4468401" y="459468"/>
            <a:ext cx="1683674" cy="1683674"/>
          </a:xfrm>
          <a:prstGeom prst="roundRect">
            <a:avLst>
              <a:gd name="adj" fmla="val 7012"/>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 xmlns:a16="http://schemas.microsoft.com/office/drawing/2014/main" id="{48670947-5B7A-76B2-5CC2-1D60BA94A4B9}"/>
              </a:ext>
            </a:extLst>
          </p:cNvPr>
          <p:cNvSpPr/>
          <p:nvPr/>
        </p:nvSpPr>
        <p:spPr>
          <a:xfrm>
            <a:off x="873123" y="5089525"/>
            <a:ext cx="1892301" cy="1692275"/>
          </a:xfrm>
          <a:prstGeom prst="roundRect">
            <a:avLst>
              <a:gd name="adj" fmla="val 8269"/>
            </a:avLst>
          </a:prstGeom>
          <a:blipFill>
            <a:blip r:embed="rId4"/>
            <a:stretch>
              <a:fillRect l="-1343" t="1" r="-1343" b="-14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 xmlns:a16="http://schemas.microsoft.com/office/drawing/2014/main" id="{A07D021E-DB82-B332-CECE-34770AF2906A}"/>
              </a:ext>
            </a:extLst>
          </p:cNvPr>
          <p:cNvSpPr/>
          <p:nvPr/>
        </p:nvSpPr>
        <p:spPr>
          <a:xfrm>
            <a:off x="5334000" y="5126053"/>
            <a:ext cx="1892300" cy="1655747"/>
          </a:xfrm>
          <a:prstGeom prst="roundRect">
            <a:avLst>
              <a:gd name="adj" fmla="val 8269"/>
            </a:avLst>
          </a:prstGeom>
          <a:blipFill>
            <a:blip r:embed="rId5"/>
            <a:stretch>
              <a:fillRect l="-1255" t="-2205" r="-1429" b="-14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820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450"/>
                                        <p:tgtEl>
                                          <p:spTgt spid="6"/>
                                        </p:tgtEl>
                                      </p:cBhvr>
                                    </p:animEffect>
                                    <p:anim calcmode="lin" valueType="num">
                                      <p:cBhvr>
                                        <p:cTn id="13" dur="450" fill="hold"/>
                                        <p:tgtEl>
                                          <p:spTgt spid="6"/>
                                        </p:tgtEl>
                                        <p:attrNameLst>
                                          <p:attrName>ppt_x</p:attrName>
                                        </p:attrNameLst>
                                      </p:cBhvr>
                                      <p:tavLst>
                                        <p:tav tm="0">
                                          <p:val>
                                            <p:strVal val="#ppt_x"/>
                                          </p:val>
                                        </p:tav>
                                        <p:tav tm="100000">
                                          <p:val>
                                            <p:strVal val="#ppt_x"/>
                                          </p:val>
                                        </p:tav>
                                      </p:tavLst>
                                    </p:anim>
                                    <p:anim calcmode="lin" valueType="num">
                                      <p:cBhvr>
                                        <p:cTn id="14" dur="45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950"/>
                            </p:stCondLst>
                            <p:childTnLst>
                              <p:par>
                                <p:cTn id="16" presetID="42"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450"/>
                                        <p:tgtEl>
                                          <p:spTgt spid="7"/>
                                        </p:tgtEl>
                                      </p:cBhvr>
                                    </p:animEffect>
                                    <p:anim calcmode="lin" valueType="num">
                                      <p:cBhvr>
                                        <p:cTn id="19" dur="450" fill="hold"/>
                                        <p:tgtEl>
                                          <p:spTgt spid="7"/>
                                        </p:tgtEl>
                                        <p:attrNameLst>
                                          <p:attrName>ppt_x</p:attrName>
                                        </p:attrNameLst>
                                      </p:cBhvr>
                                      <p:tavLst>
                                        <p:tav tm="0">
                                          <p:val>
                                            <p:strVal val="#ppt_x"/>
                                          </p:val>
                                        </p:tav>
                                        <p:tav tm="100000">
                                          <p:val>
                                            <p:strVal val="#ppt_x"/>
                                          </p:val>
                                        </p:tav>
                                      </p:tavLst>
                                    </p:anim>
                                    <p:anim calcmode="lin" valueType="num">
                                      <p:cBhvr>
                                        <p:cTn id="20" dur="45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1400"/>
                            </p:stCondLst>
                            <p:childTnLst>
                              <p:par>
                                <p:cTn id="22" presetID="42" presetClass="entr" presetSubtype="0"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700"/>
                                        <p:tgtEl>
                                          <p:spTgt spid="28"/>
                                        </p:tgtEl>
                                      </p:cBhvr>
                                    </p:animEffect>
                                    <p:anim calcmode="lin" valueType="num">
                                      <p:cBhvr>
                                        <p:cTn id="25" dur="700" fill="hold"/>
                                        <p:tgtEl>
                                          <p:spTgt spid="28"/>
                                        </p:tgtEl>
                                        <p:attrNameLst>
                                          <p:attrName>ppt_x</p:attrName>
                                        </p:attrNameLst>
                                      </p:cBhvr>
                                      <p:tavLst>
                                        <p:tav tm="0">
                                          <p:val>
                                            <p:strVal val="#ppt_x"/>
                                          </p:val>
                                        </p:tav>
                                        <p:tav tm="100000">
                                          <p:val>
                                            <p:strVal val="#ppt_x"/>
                                          </p:val>
                                        </p:tav>
                                      </p:tavLst>
                                    </p:anim>
                                    <p:anim calcmode="lin" valueType="num">
                                      <p:cBhvr>
                                        <p:cTn id="26" dur="7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8" grpId="0"/>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14514" y="0"/>
            <a:ext cx="14630400" cy="8229600"/>
          </a:xfrm>
          <a:prstGeom prst="rect">
            <a:avLst/>
          </a:prstGeom>
          <a:solidFill>
            <a:srgbClr val="181A24"/>
          </a:solidFill>
        </p:spPr>
      </p:sp>
      <p:sp>
        <p:nvSpPr>
          <p:cNvPr id="10" name="Shape 3"/>
          <p:cNvSpPr/>
          <p:nvPr/>
        </p:nvSpPr>
        <p:spPr>
          <a:xfrm>
            <a:off x="87086" y="164367"/>
            <a:ext cx="3163014" cy="2079903"/>
          </a:xfrm>
          <a:prstGeom prst="roundRect">
            <a:avLst>
              <a:gd name="adj" fmla="val 5996"/>
            </a:avLst>
          </a:prstGeom>
          <a:solidFill>
            <a:srgbClr val="2F3343"/>
          </a:solidFill>
        </p:spPr>
      </p:sp>
      <p:sp>
        <p:nvSpPr>
          <p:cNvPr id="5" name="Text 2"/>
          <p:cNvSpPr/>
          <p:nvPr/>
        </p:nvSpPr>
        <p:spPr>
          <a:xfrm>
            <a:off x="43544" y="60942"/>
            <a:ext cx="3225799" cy="2185214"/>
          </a:xfrm>
          <a:prstGeom prst="rect">
            <a:avLst/>
          </a:prstGeom>
          <a:noFill/>
        </p:spPr>
        <p:txBody>
          <a:bodyPr wrap="square" lIns="91440" tIns="45720" rIns="91440" bIns="45720">
            <a:spAutoFit/>
          </a:bodyPr>
          <a:lstStyle/>
          <a:p>
            <a:pPr algn="ctr"/>
            <a:r>
              <a:rPr lang="zh-CN" alt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功能</a:t>
            </a:r>
            <a:endParaRPr lang="en-US" altLang="zh-CN"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a:r>
              <a:rPr lang="zh-CN" alt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介绍</a:t>
            </a:r>
            <a:endParaRPr lang="en-US" sz="68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9" name="Text 3"/>
          <p:cNvSpPr/>
          <p:nvPr/>
        </p:nvSpPr>
        <p:spPr>
          <a:xfrm>
            <a:off x="76200" y="2434797"/>
            <a:ext cx="7477601" cy="1680003"/>
          </a:xfrm>
          <a:prstGeom prst="rect">
            <a:avLst/>
          </a:prstGeom>
          <a:noFill/>
        </p:spPr>
        <p:txBody>
          <a:bodyPr wrap="square" rtlCol="0" anchor="t"/>
          <a:lstStyle/>
          <a:p>
            <a:pPr>
              <a:lnSpc>
                <a:spcPts val="2800"/>
              </a:lnSpc>
            </a:pPr>
            <a:r>
              <a:rPr lang="zh-CN" altLang="en-US" sz="1900" dirty="0">
                <a:solidFill>
                  <a:schemeClr val="bg1"/>
                </a:solidFill>
                <a:latin typeface="幼圆" pitchFamily="49" charset="-122"/>
                <a:ea typeface="幼圆" pitchFamily="49" charset="-122"/>
              </a:rPr>
              <a:t>第四功能</a:t>
            </a:r>
            <a:r>
              <a:rPr lang="en-US" altLang="zh-CN" sz="1900" dirty="0">
                <a:solidFill>
                  <a:schemeClr val="bg1"/>
                </a:solidFill>
                <a:latin typeface="幼圆" pitchFamily="49" charset="-122"/>
                <a:ea typeface="幼圆" pitchFamily="49" charset="-122"/>
              </a:rPr>
              <a:t>:</a:t>
            </a:r>
            <a:r>
              <a:rPr lang="zh-CN" altLang="en-US" sz="1900" dirty="0">
                <a:solidFill>
                  <a:schemeClr val="bg1"/>
                </a:solidFill>
                <a:latin typeface="幼圆" pitchFamily="49" charset="-122"/>
                <a:ea typeface="幼圆" pitchFamily="49" charset="-122"/>
              </a:rPr>
              <a:t>指南针</a:t>
            </a:r>
            <a:endParaRPr lang="en-US" altLang="zh-CN" sz="1900" dirty="0">
              <a:solidFill>
                <a:schemeClr val="bg1"/>
              </a:solidFill>
              <a:latin typeface="幼圆" pitchFamily="49" charset="-122"/>
              <a:ea typeface="幼圆" pitchFamily="49" charset="-122"/>
            </a:endParaRPr>
          </a:p>
          <a:p>
            <a:pPr>
              <a:lnSpc>
                <a:spcPts val="2800"/>
              </a:lnSpc>
            </a:pPr>
            <a:r>
              <a:rPr lang="zh-CN" altLang="en-US" sz="1900" dirty="0">
                <a:solidFill>
                  <a:schemeClr val="bg1"/>
                </a:solidFill>
                <a:latin typeface="幼圆" pitchFamily="49" charset="-122"/>
                <a:ea typeface="幼圆" pitchFamily="49" charset="-122"/>
              </a:rPr>
              <a:t>    指南针功能可以使</a:t>
            </a:r>
            <a:r>
              <a:rPr lang="en-US" altLang="zh-CN" sz="1900" dirty="0" err="1">
                <a:solidFill>
                  <a:schemeClr val="bg1"/>
                </a:solidFill>
                <a:latin typeface="幼圆" pitchFamily="49" charset="-122"/>
                <a:ea typeface="幼圆" pitchFamily="49" charset="-122"/>
              </a:rPr>
              <a:t>microbit</a:t>
            </a:r>
            <a:r>
              <a:rPr lang="zh-CN" altLang="en-US" sz="1900" dirty="0">
                <a:solidFill>
                  <a:schemeClr val="bg1"/>
                </a:solidFill>
                <a:latin typeface="幼圆" pitchFamily="49" charset="-122"/>
                <a:ea typeface="幼圆" pitchFamily="49" charset="-122"/>
              </a:rPr>
              <a:t>实时显示当前方向度数（</a:t>
            </a:r>
            <a:r>
              <a:rPr lang="en-US" altLang="zh-CN" sz="1900" dirty="0">
                <a:solidFill>
                  <a:schemeClr val="bg1"/>
                </a:solidFill>
                <a:latin typeface="幼圆" pitchFamily="49" charset="-122"/>
                <a:ea typeface="幼圆" pitchFamily="49" charset="-122"/>
              </a:rPr>
              <a:t>0°~360°</a:t>
            </a:r>
            <a:r>
              <a:rPr lang="zh-CN" altLang="en-US" sz="1900" dirty="0">
                <a:solidFill>
                  <a:schemeClr val="bg1"/>
                </a:solidFill>
                <a:latin typeface="幼圆" pitchFamily="49" charset="-122"/>
                <a:ea typeface="幼圆" pitchFamily="49" charset="-122"/>
              </a:rPr>
              <a:t>）与方位箭头（</a:t>
            </a:r>
            <a:r>
              <a:rPr lang="en-US" altLang="zh-CN" sz="1900" dirty="0">
                <a:solidFill>
                  <a:schemeClr val="bg1"/>
                </a:solidFill>
                <a:latin typeface="幼圆" pitchFamily="49" charset="-122"/>
                <a:ea typeface="幼圆" pitchFamily="49" charset="-122"/>
              </a:rPr>
              <a:t>8</a:t>
            </a:r>
            <a:r>
              <a:rPr lang="zh-CN" altLang="en-US" sz="1900" dirty="0">
                <a:solidFill>
                  <a:schemeClr val="bg1"/>
                </a:solidFill>
                <a:latin typeface="幼圆" pitchFamily="49" charset="-122"/>
                <a:ea typeface="幼圆" pitchFamily="49" charset="-122"/>
              </a:rPr>
              <a:t>个大致方向），按下按钮刷新指南针方位。</a:t>
            </a:r>
            <a:endParaRPr lang="en-US" sz="1900" dirty="0">
              <a:solidFill>
                <a:schemeClr val="bg1"/>
              </a:solidFill>
              <a:latin typeface="幼圆" pitchFamily="49" charset="-122"/>
              <a:ea typeface="幼圆" pitchFamily="49" charset="-122"/>
            </a:endParaRPr>
          </a:p>
        </p:txBody>
      </p:sp>
      <p:sp>
        <p:nvSpPr>
          <p:cNvPr id="29" name="Text 2"/>
          <p:cNvSpPr/>
          <p:nvPr/>
        </p:nvSpPr>
        <p:spPr>
          <a:xfrm>
            <a:off x="10372715" y="6324737"/>
            <a:ext cx="2818959" cy="461665"/>
          </a:xfrm>
          <a:prstGeom prst="rect">
            <a:avLst/>
          </a:prstGeom>
          <a:noFill/>
        </p:spPr>
        <p:txBody>
          <a:bodyPr wrap="square" lIns="91440" tIns="45720" rIns="91440" bIns="45720">
            <a:spAutoFit/>
          </a:bodyPr>
          <a:lstStyle/>
          <a:p>
            <a:pPr algn="ct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按</a:t>
            </a: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按钮</a:t>
            </a:r>
            <a:r>
              <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刷新</a:t>
            </a:r>
            <a:endParaRPr lang="en-US" altLang="zh-CN" sz="2400" b="1" dirty="0">
              <a:ln w="0"/>
              <a:gradFill flip="none" rotWithShape="1">
                <a:gsLst>
                  <a:gs pos="33000">
                    <a:srgbClr val="9966FF"/>
                  </a:gs>
                  <a:gs pos="100000">
                    <a:srgbClr val="FF8585"/>
                  </a:gs>
                  <a:gs pos="0">
                    <a:srgbClr val="6699FF"/>
                  </a:gs>
                  <a:gs pos="65000">
                    <a:srgbClr val="FF66CC"/>
                  </a:gs>
                </a:gsLst>
                <a:lin ang="0" scaled="1"/>
                <a:tileRect/>
              </a:gra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2" name="圆角矩形 11"/>
          <p:cNvSpPr/>
          <p:nvPr/>
        </p:nvSpPr>
        <p:spPr>
          <a:xfrm>
            <a:off x="4468401" y="483394"/>
            <a:ext cx="1683674" cy="1643062"/>
          </a:xfrm>
          <a:prstGeom prst="roundRect">
            <a:avLst>
              <a:gd name="adj" fmla="val 7012"/>
            </a:avLst>
          </a:prstGeom>
          <a:blipFill>
            <a:blip r:embed="rId3"/>
            <a:stretch>
              <a:fillRect t="-1457" b="-10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 xmlns:a16="http://schemas.microsoft.com/office/drawing/2014/main" id="{4A183DA6-B20B-C597-F3E1-5F1F44BBA623}"/>
              </a:ext>
            </a:extLst>
          </p:cNvPr>
          <p:cNvSpPr/>
          <p:nvPr/>
        </p:nvSpPr>
        <p:spPr>
          <a:xfrm>
            <a:off x="892970" y="5122069"/>
            <a:ext cx="1852612" cy="1664333"/>
          </a:xfrm>
          <a:prstGeom prst="roundRect">
            <a:avLst>
              <a:gd name="adj" fmla="val 8269"/>
            </a:avLst>
          </a:prstGeom>
          <a:blipFill>
            <a:blip r:embed="rId4"/>
            <a:stretch>
              <a:fillRect l="-1071" t="-1954" r="-1071" b="2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 xmlns:a16="http://schemas.microsoft.com/office/drawing/2014/main" id="{13C35F97-64E5-0BD4-3DD4-78D7FEB8C342}"/>
              </a:ext>
            </a:extLst>
          </p:cNvPr>
          <p:cNvSpPr/>
          <p:nvPr/>
        </p:nvSpPr>
        <p:spPr>
          <a:xfrm>
            <a:off x="5205924" y="5094127"/>
            <a:ext cx="1892301" cy="1692275"/>
          </a:xfrm>
          <a:prstGeom prst="roundRect">
            <a:avLst>
              <a:gd name="adj" fmla="val 8269"/>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2186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450"/>
                                        <p:tgtEl>
                                          <p:spTgt spid="6"/>
                                        </p:tgtEl>
                                      </p:cBhvr>
                                    </p:animEffect>
                                    <p:anim calcmode="lin" valueType="num">
                                      <p:cBhvr>
                                        <p:cTn id="13" dur="450" fill="hold"/>
                                        <p:tgtEl>
                                          <p:spTgt spid="6"/>
                                        </p:tgtEl>
                                        <p:attrNameLst>
                                          <p:attrName>ppt_x</p:attrName>
                                        </p:attrNameLst>
                                      </p:cBhvr>
                                      <p:tavLst>
                                        <p:tav tm="0">
                                          <p:val>
                                            <p:strVal val="#ppt_x"/>
                                          </p:val>
                                        </p:tav>
                                        <p:tav tm="100000">
                                          <p:val>
                                            <p:strVal val="#ppt_x"/>
                                          </p:val>
                                        </p:tav>
                                      </p:tavLst>
                                    </p:anim>
                                    <p:anim calcmode="lin" valueType="num">
                                      <p:cBhvr>
                                        <p:cTn id="14" dur="45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950"/>
                            </p:stCondLst>
                            <p:childTnLst>
                              <p:par>
                                <p:cTn id="16" presetID="42"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450"/>
                                        <p:tgtEl>
                                          <p:spTgt spid="7"/>
                                        </p:tgtEl>
                                      </p:cBhvr>
                                    </p:animEffect>
                                    <p:anim calcmode="lin" valueType="num">
                                      <p:cBhvr>
                                        <p:cTn id="19" dur="450" fill="hold"/>
                                        <p:tgtEl>
                                          <p:spTgt spid="7"/>
                                        </p:tgtEl>
                                        <p:attrNameLst>
                                          <p:attrName>ppt_x</p:attrName>
                                        </p:attrNameLst>
                                      </p:cBhvr>
                                      <p:tavLst>
                                        <p:tav tm="0">
                                          <p:val>
                                            <p:strVal val="#ppt_x"/>
                                          </p:val>
                                        </p:tav>
                                        <p:tav tm="100000">
                                          <p:val>
                                            <p:strVal val="#ppt_x"/>
                                          </p:val>
                                        </p:tav>
                                      </p:tavLst>
                                    </p:anim>
                                    <p:anim calcmode="lin" valueType="num">
                                      <p:cBhvr>
                                        <p:cTn id="20" dur="45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1400"/>
                            </p:stCondLst>
                            <p:childTnLst>
                              <p:par>
                                <p:cTn id="22" presetID="42" presetClass="entr" presetSubtype="0"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700"/>
                                        <p:tgtEl>
                                          <p:spTgt spid="29"/>
                                        </p:tgtEl>
                                      </p:cBhvr>
                                    </p:animEffect>
                                    <p:anim calcmode="lin" valueType="num">
                                      <p:cBhvr>
                                        <p:cTn id="25" dur="700" fill="hold"/>
                                        <p:tgtEl>
                                          <p:spTgt spid="29"/>
                                        </p:tgtEl>
                                        <p:attrNameLst>
                                          <p:attrName>ppt_x</p:attrName>
                                        </p:attrNameLst>
                                      </p:cBhvr>
                                      <p:tavLst>
                                        <p:tav tm="0">
                                          <p:val>
                                            <p:strVal val="#ppt_x"/>
                                          </p:val>
                                        </p:tav>
                                        <p:tav tm="100000">
                                          <p:val>
                                            <p:strVal val="#ppt_x"/>
                                          </p:val>
                                        </p:tav>
                                      </p:tavLst>
                                    </p:anim>
                                    <p:anim calcmode="lin" valueType="num">
                                      <p:cBhvr>
                                        <p:cTn id="26" dur="7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9" grpId="0"/>
      <p:bldP spid="6" grpId="0" animBg="1"/>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GVkNmY1MDJjOTczYTkyNTBjNjA3MDIzYzg4ZmY2OWI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TotalTime>
  <Words>1022</Words>
  <Application>Microsoft Office PowerPoint</Application>
  <PresentationFormat>自定义</PresentationFormat>
  <Paragraphs>144</Paragraphs>
  <Slides>21</Slides>
  <Notes>20</Notes>
  <HiddenSlides>0</HiddenSlides>
  <MMClips>0</MMClips>
  <ScaleCrop>false</ScaleCrop>
  <HeadingPairs>
    <vt:vector size="4" baseType="variant">
      <vt:variant>
        <vt:lpstr>主题</vt:lpstr>
      </vt:variant>
      <vt:variant>
        <vt:i4>2</vt:i4>
      </vt:variant>
      <vt:variant>
        <vt:lpstr>幻灯片标题</vt:lpstr>
      </vt:variant>
      <vt:variant>
        <vt:i4>21</vt:i4>
      </vt:variant>
    </vt:vector>
  </HeadingPairs>
  <TitlesOfParts>
    <vt:vector size="23" baseType="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HUAWEI</cp:lastModifiedBy>
  <cp:revision>44</cp:revision>
  <dcterms:created xsi:type="dcterms:W3CDTF">2023-10-28T14:10:00Z</dcterms:created>
  <dcterms:modified xsi:type="dcterms:W3CDTF">2023-11-08T08:14:20Z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4FF66195C84D4692841E0008F2DE6A58</vt:lpwstr>
  </property>
  <property fmtid="{D5CDD505-2E9C-101B-9397-08002B2CF9AE}" pid="3" name="KSOProductBuildVer">
    <vt:lpwstr>2052-11.1.0.11797</vt:lpwstr>
  </property>
</Properties>
</file>